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7"/>
  </p:notesMasterIdLst>
  <p:handoutMasterIdLst>
    <p:handoutMasterId r:id="rId68"/>
  </p:handoutMasterIdLst>
  <p:sldIdLst>
    <p:sldId id="258" r:id="rId2"/>
    <p:sldId id="537" r:id="rId3"/>
    <p:sldId id="290" r:id="rId4"/>
    <p:sldId id="498" r:id="rId5"/>
    <p:sldId id="295" r:id="rId6"/>
    <p:sldId id="296" r:id="rId7"/>
    <p:sldId id="297" r:id="rId8"/>
    <p:sldId id="298" r:id="rId9"/>
    <p:sldId id="299" r:id="rId10"/>
    <p:sldId id="301" r:id="rId11"/>
    <p:sldId id="302" r:id="rId12"/>
    <p:sldId id="361" r:id="rId13"/>
    <p:sldId id="303" r:id="rId14"/>
    <p:sldId id="353" r:id="rId15"/>
    <p:sldId id="354" r:id="rId16"/>
    <p:sldId id="355" r:id="rId17"/>
    <p:sldId id="306" r:id="rId18"/>
    <p:sldId id="356" r:id="rId19"/>
    <p:sldId id="357" r:id="rId20"/>
    <p:sldId id="358" r:id="rId21"/>
    <p:sldId id="362" r:id="rId22"/>
    <p:sldId id="359" r:id="rId23"/>
    <p:sldId id="360" r:id="rId24"/>
    <p:sldId id="307" r:id="rId25"/>
    <p:sldId id="308" r:id="rId26"/>
    <p:sldId id="312" r:id="rId27"/>
    <p:sldId id="309" r:id="rId28"/>
    <p:sldId id="314" r:id="rId29"/>
    <p:sldId id="316" r:id="rId30"/>
    <p:sldId id="317" r:id="rId31"/>
    <p:sldId id="318" r:id="rId32"/>
    <p:sldId id="320" r:id="rId33"/>
    <p:sldId id="322" r:id="rId34"/>
    <p:sldId id="323" r:id="rId35"/>
    <p:sldId id="325" r:id="rId36"/>
    <p:sldId id="326" r:id="rId37"/>
    <p:sldId id="327" r:id="rId38"/>
    <p:sldId id="328" r:id="rId39"/>
    <p:sldId id="330" r:id="rId40"/>
    <p:sldId id="331" r:id="rId41"/>
    <p:sldId id="332" r:id="rId42"/>
    <p:sldId id="333" r:id="rId43"/>
    <p:sldId id="334" r:id="rId44"/>
    <p:sldId id="335" r:id="rId45"/>
    <p:sldId id="337" r:id="rId46"/>
    <p:sldId id="338" r:id="rId47"/>
    <p:sldId id="339" r:id="rId48"/>
    <p:sldId id="342" r:id="rId49"/>
    <p:sldId id="343" r:id="rId50"/>
    <p:sldId id="499" r:id="rId51"/>
    <p:sldId id="500" r:id="rId52"/>
    <p:sldId id="501" r:id="rId53"/>
    <p:sldId id="503" r:id="rId54"/>
    <p:sldId id="504" r:id="rId55"/>
    <p:sldId id="505" r:id="rId56"/>
    <p:sldId id="506" r:id="rId57"/>
    <p:sldId id="507" r:id="rId58"/>
    <p:sldId id="516" r:id="rId59"/>
    <p:sldId id="517" r:id="rId60"/>
    <p:sldId id="528" r:id="rId61"/>
    <p:sldId id="529" r:id="rId62"/>
    <p:sldId id="530" r:id="rId63"/>
    <p:sldId id="531" r:id="rId64"/>
    <p:sldId id="533" r:id="rId65"/>
    <p:sldId id="350" r:id="rId6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88" autoAdjust="0"/>
  </p:normalViewPr>
  <p:slideViewPr>
    <p:cSldViewPr>
      <p:cViewPr varScale="1">
        <p:scale>
          <a:sx n="86" d="100"/>
          <a:sy n="86" d="100"/>
        </p:scale>
        <p:origin x="-147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11" d="100"/>
          <a:sy n="111" d="100"/>
        </p:scale>
        <p:origin x="-55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www.hhhealthlawblog.com/" TargetMode="External"/><Relationship Id="rId2" Type="http://schemas.openxmlformats.org/officeDocument/2006/relationships/hyperlink" Target="mailto:mmstarry@hollandhart.com" TargetMode="External"/><Relationship Id="rId1" Type="http://schemas.openxmlformats.org/officeDocument/2006/relationships/theme" Target="../theme/theme3.xml"/><Relationship Id="rId4" Type="http://schemas.openxmlformats.org/officeDocument/2006/relationships/image" Target="../media/image4.jpe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8" tIns="47424" rIns="94848" bIns="47424"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48" tIns="47424" rIns="94848" bIns="47424" rtlCol="0"/>
          <a:lstStyle>
            <a:lvl1pPr algn="r">
              <a:defRPr sz="1200"/>
            </a:lvl1pPr>
          </a:lstStyle>
          <a:p>
            <a:r>
              <a:rPr lang="en-US" sz="900" dirty="0"/>
              <a:t>5/2015</a:t>
            </a:r>
          </a:p>
        </p:txBody>
      </p:sp>
      <p:sp>
        <p:nvSpPr>
          <p:cNvPr id="4" name="Footer Placeholder 3"/>
          <p:cNvSpPr>
            <a:spLocks noGrp="1"/>
          </p:cNvSpPr>
          <p:nvPr>
            <p:ph type="ftr" sz="quarter" idx="2"/>
          </p:nvPr>
        </p:nvSpPr>
        <p:spPr>
          <a:xfrm>
            <a:off x="0" y="9119173"/>
            <a:ext cx="3170583" cy="480388"/>
          </a:xfrm>
          <a:prstGeom prst="rect">
            <a:avLst/>
          </a:prstGeom>
        </p:spPr>
        <p:txBody>
          <a:bodyPr vert="horz" lIns="94848" tIns="47424" rIns="94848" bIns="47424" rtlCol="0" anchor="b"/>
          <a:lstStyle>
            <a:lvl1pPr algn="l">
              <a:defRPr sz="1200"/>
            </a:lvl1pPr>
          </a:lstStyle>
          <a:p>
            <a:r>
              <a:rPr lang="en-US" sz="800" dirty="0"/>
              <a:t>Copyright © 2015, Holland &amp; Hart LLP</a:t>
            </a:r>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48" tIns="47424" rIns="94848" bIns="47424" rtlCol="0" anchor="b"/>
          <a:lstStyle>
            <a:lvl1pPr algn="r">
              <a:defRPr sz="1200"/>
            </a:lvl1pPr>
          </a:lstStyle>
          <a:p>
            <a:pPr hangingPunct="0"/>
            <a:r>
              <a:rPr lang="en-US" sz="800" dirty="0"/>
              <a:t>Melissa M. Starry</a:t>
            </a:r>
          </a:p>
          <a:p>
            <a:pPr hangingPunct="0"/>
            <a:r>
              <a:rPr lang="en-US" sz="800" dirty="0"/>
              <a:t>208-383-3984</a:t>
            </a:r>
          </a:p>
          <a:p>
            <a:pPr hangingPunct="0"/>
            <a:r>
              <a:rPr lang="en-US" sz="800" u="sng" dirty="0">
                <a:hlinkClick r:id="rId2"/>
              </a:rPr>
              <a:t>mmstarry@hollandhart.com</a:t>
            </a:r>
            <a:endParaRPr lang="en-US" sz="800" dirty="0"/>
          </a:p>
          <a:p>
            <a:pPr hangingPunct="0"/>
            <a:r>
              <a:rPr lang="en-US" sz="800" dirty="0"/>
              <a:t>www.hollandhart.com</a:t>
            </a:r>
          </a:p>
          <a:p>
            <a:pPr hangingPunct="0"/>
            <a:r>
              <a:rPr lang="en-US" sz="800" u="sng" dirty="0">
                <a:hlinkClick r:id="rId3"/>
              </a:rPr>
              <a:t>www.hhhealthlawblog.com</a:t>
            </a:r>
            <a:endParaRPr lang="en-US" sz="800" dirty="0"/>
          </a:p>
          <a:p>
            <a:endParaRPr lang="en-US" sz="800" dirty="0"/>
          </a:p>
        </p:txBody>
      </p:sp>
      <p:pic>
        <p:nvPicPr>
          <p:cNvPr id="6" name="Picture 5" descr="C:\Users\C_Newmark\Desktop\HH-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597" y="1"/>
            <a:ext cx="1715585" cy="313602"/>
          </a:xfrm>
          <a:prstGeom prst="rect">
            <a:avLst/>
          </a:prstGeom>
          <a:noFill/>
          <a:ln>
            <a:noFill/>
          </a:ln>
        </p:spPr>
      </p:pic>
    </p:spTree>
    <p:extLst>
      <p:ext uri="{BB962C8B-B14F-4D97-AF65-F5344CB8AC3E}">
        <p14:creationId xmlns:p14="http://schemas.microsoft.com/office/powerpoint/2010/main" val="1248024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9" tIns="48326" rIns="96649" bIns="48326" numCol="1" anchor="t" anchorCtr="0" compatLnSpc="1">
            <a:prstTxWarp prst="textNoShape">
              <a:avLst/>
            </a:prstTxWarp>
          </a:bodyPr>
          <a:lstStyle>
            <a:lvl1pPr>
              <a:defRPr sz="1200"/>
            </a:lvl1pPr>
          </a:lstStyle>
          <a:p>
            <a:pPr>
              <a:defRPr/>
            </a:pPr>
            <a:endParaRPr lang="en-US" dirty="0"/>
          </a:p>
        </p:txBody>
      </p:sp>
      <p:sp>
        <p:nvSpPr>
          <p:cNvPr id="55299" name="Rectangle 3"/>
          <p:cNvSpPr>
            <a:spLocks noGrp="1" noChangeArrowheads="1"/>
          </p:cNvSpPr>
          <p:nvPr>
            <p:ph type="dt" idx="1"/>
          </p:nvPr>
        </p:nvSpPr>
        <p:spPr bwMode="auto">
          <a:xfrm>
            <a:off x="4143588" y="0"/>
            <a:ext cx="3169920" cy="480060"/>
          </a:xfrm>
          <a:prstGeom prst="rect">
            <a:avLst/>
          </a:prstGeom>
          <a:noFill/>
          <a:ln w="9525">
            <a:noFill/>
            <a:miter lim="800000"/>
            <a:headEnd/>
            <a:tailEnd/>
          </a:ln>
          <a:effectLst/>
        </p:spPr>
        <p:txBody>
          <a:bodyPr vert="horz" wrap="square" lIns="96649" tIns="48326" rIns="96649" bIns="48326" numCol="1" anchor="t" anchorCtr="0" compatLnSpc="1">
            <a:prstTxWarp prst="textNoShape">
              <a:avLst/>
            </a:prstTxWarp>
          </a:bodyPr>
          <a:lstStyle>
            <a:lvl1pPr algn="r">
              <a:defRPr sz="1200"/>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731521" y="4560571"/>
            <a:ext cx="5852160" cy="4320540"/>
          </a:xfrm>
          <a:prstGeom prst="rect">
            <a:avLst/>
          </a:prstGeom>
          <a:noFill/>
          <a:ln w="9525">
            <a:noFill/>
            <a:miter lim="800000"/>
            <a:headEnd/>
            <a:tailEnd/>
          </a:ln>
          <a:effectLst/>
        </p:spPr>
        <p:txBody>
          <a:bodyPr vert="horz" wrap="square" lIns="96649" tIns="48326" rIns="96649"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49" tIns="48326" rIns="96649" bIns="48326" numCol="1" anchor="b" anchorCtr="0" compatLnSpc="1">
            <a:prstTxWarp prst="textNoShape">
              <a:avLst/>
            </a:prstTxWarp>
          </a:bodyPr>
          <a:lstStyle>
            <a:lvl1pPr>
              <a:defRPr sz="1200"/>
            </a:lvl1pPr>
          </a:lstStyle>
          <a:p>
            <a:pPr>
              <a:defRPr/>
            </a:pPr>
            <a:endParaRPr lang="en-US" dirty="0"/>
          </a:p>
        </p:txBody>
      </p:sp>
      <p:sp>
        <p:nvSpPr>
          <p:cNvPr id="55303" name="Rectangle 7"/>
          <p:cNvSpPr>
            <a:spLocks noGrp="1" noChangeArrowheads="1"/>
          </p:cNvSpPr>
          <p:nvPr>
            <p:ph type="sldNum" sz="quarter" idx="5"/>
          </p:nvPr>
        </p:nvSpPr>
        <p:spPr bwMode="auto">
          <a:xfrm>
            <a:off x="4143588" y="9119474"/>
            <a:ext cx="3169920" cy="480060"/>
          </a:xfrm>
          <a:prstGeom prst="rect">
            <a:avLst/>
          </a:prstGeom>
          <a:noFill/>
          <a:ln w="9525">
            <a:noFill/>
            <a:miter lim="800000"/>
            <a:headEnd/>
            <a:tailEnd/>
          </a:ln>
          <a:effectLst/>
        </p:spPr>
        <p:txBody>
          <a:bodyPr vert="horz" wrap="square" lIns="96649" tIns="48326" rIns="96649" bIns="48326" numCol="1" anchor="b" anchorCtr="0" compatLnSpc="1">
            <a:prstTxWarp prst="textNoShape">
              <a:avLst/>
            </a:prstTxWarp>
          </a:bodyPr>
          <a:lstStyle>
            <a:lvl1pPr algn="r">
              <a:defRPr sz="1200"/>
            </a:lvl1pPr>
          </a:lstStyle>
          <a:p>
            <a:pPr>
              <a:defRPr/>
            </a:pPr>
            <a:fld id="{866D87E5-6ACA-409B-AF82-B13658349F04}" type="slidenum">
              <a:rPr lang="en-US"/>
              <a:pPr>
                <a:defRPr/>
              </a:pPr>
              <a:t>‹#›</a:t>
            </a:fld>
            <a:endParaRPr lang="en-US" dirty="0"/>
          </a:p>
        </p:txBody>
      </p:sp>
    </p:spTree>
    <p:extLst>
      <p:ext uri="{BB962C8B-B14F-4D97-AF65-F5344CB8AC3E}">
        <p14:creationId xmlns:p14="http://schemas.microsoft.com/office/powerpoint/2010/main" val="2943184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FB9F0C8A-4706-4D07-A99C-3B711B29380B}" type="slidenum">
              <a:rPr lang="en-US" smtClean="0"/>
              <a:pPr/>
              <a:t>1</a:t>
            </a:fld>
            <a:endParaRPr lang="en-US" dirty="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6D87E5-6ACA-409B-AF82-B13658349F04}" type="slidenum">
              <a:rPr lang="en-US" smtClean="0"/>
              <a:pPr>
                <a:defRPr/>
              </a:pPr>
              <a:t>65</a:t>
            </a:fld>
            <a:endParaRPr lang="en-US" dirty="0"/>
          </a:p>
        </p:txBody>
      </p:sp>
    </p:spTree>
    <p:extLst>
      <p:ext uri="{BB962C8B-B14F-4D97-AF65-F5344CB8AC3E}">
        <p14:creationId xmlns:p14="http://schemas.microsoft.com/office/powerpoint/2010/main" val="2599922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228" name="Rectangle 4"/>
          <p:cNvSpPr>
            <a:spLocks noGrp="1" noChangeArrowheads="1"/>
          </p:cNvSpPr>
          <p:nvPr>
            <p:ph type="ctrTitle"/>
          </p:nvPr>
        </p:nvSpPr>
        <p:spPr>
          <a:xfrm>
            <a:off x="304800" y="4724400"/>
            <a:ext cx="8534400" cy="914400"/>
          </a:xfrm>
        </p:spPr>
        <p:txBody>
          <a:bodyPr/>
          <a:lstStyle>
            <a:lvl1pPr algn="ctr">
              <a:defRPr/>
            </a:lvl1pPr>
          </a:lstStyle>
          <a:p>
            <a:r>
              <a:rPr lang="en-US"/>
              <a:t>Click to edit Master title style</a:t>
            </a:r>
          </a:p>
        </p:txBody>
      </p:sp>
      <p:sp>
        <p:nvSpPr>
          <p:cNvPr id="52229" name="Rectangle 5"/>
          <p:cNvSpPr>
            <a:spLocks noGrp="1" noChangeArrowheads="1"/>
          </p:cNvSpPr>
          <p:nvPr>
            <p:ph type="subTitle" idx="1"/>
          </p:nvPr>
        </p:nvSpPr>
        <p:spPr>
          <a:xfrm>
            <a:off x="304800" y="5638800"/>
            <a:ext cx="8534400" cy="914400"/>
          </a:xfrm>
        </p:spPr>
        <p:txBody>
          <a:bodyPr anchor="ctr"/>
          <a:lstStyle>
            <a:lvl1pPr marL="0" indent="0" algn="ctr">
              <a:buFont typeface="Wingdings" pitchFamily="2" charset="2"/>
              <a:buNone/>
              <a:defRPr>
                <a:solidFill>
                  <a:schemeClr val="tx2"/>
                </a:solidFill>
              </a:defRPr>
            </a:lvl1pPr>
          </a:lstStyle>
          <a:p>
            <a:r>
              <a:rPr lang="en-US"/>
              <a:t>Click to edit Master subtitle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34"/>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CD7847DC-7240-42C9-AF0C-B11893696A0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EA7A5F0A-4171-421D-BA98-A12AD2E36F8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92FE2F0E-213C-4A3E-8A92-25A5C8C7F36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1A7E7C2C-410D-46DC-8C1F-AAC26833B5A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4478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6C384A68-2F59-4537-B995-77C4A3730A69}"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E2455154-2AFC-4E9C-B36E-3D9C4131CF98}"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326C8B24-32EF-406D-9BCC-38FE2C666103}"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0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9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70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11B1A97C-2F97-49F2-A8FA-5BAF721BA970}"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71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72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74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77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304800" y="6400800"/>
            <a:ext cx="2133600" cy="320675"/>
          </a:xfrm>
          <a:prstGeom prst="rect">
            <a:avLst/>
          </a:prstGeom>
          <a:ln/>
        </p:spPr>
        <p:txBody>
          <a:bodyPr/>
          <a:lstStyle>
            <a:lvl1pPr>
              <a:defRPr/>
            </a:lvl1pPr>
          </a:lstStyle>
          <a:p>
            <a:pPr>
              <a:defRPr/>
            </a:pPr>
            <a:fld id="{40CF134F-BF14-405A-8980-3C34D5B57A5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465A45CC-0D5A-4800-BE27-E0BD53EB706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34ED814E-409D-4C47-A311-ED5FC832964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image" Target="../media/image2.jpg"/><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Picture 7" descr="Holland-&amp;-Hart-Logo"/>
          <p:cNvPicPr>
            <a:picLocks noChangeAspect="1" noChangeArrowheads="1"/>
          </p:cNvPicPr>
          <p:nvPr userDrawn="1"/>
        </p:nvPicPr>
        <p:blipFill>
          <a:blip r:embed="rId75" cstate="print"/>
          <a:srcRect/>
          <a:stretch>
            <a:fillRect/>
          </a:stretch>
        </p:blipFill>
        <p:spPr bwMode="auto">
          <a:xfrm>
            <a:off x="6319838" y="6097588"/>
            <a:ext cx="2559050" cy="520700"/>
          </a:xfrm>
          <a:prstGeom prst="rect">
            <a:avLst/>
          </a:prstGeom>
          <a:noFill/>
          <a:ln w="9525">
            <a:noFill/>
            <a:miter lim="800000"/>
            <a:headEnd/>
            <a:tailEnd/>
          </a:ln>
        </p:spPr>
      </p:pic>
      <p:sp>
        <p:nvSpPr>
          <p:cNvPr id="1028" name="Rectangle 11"/>
          <p:cNvSpPr>
            <a:spLocks noGrp="1" noChangeArrowheads="1"/>
          </p:cNvSpPr>
          <p:nvPr>
            <p:ph type="title"/>
          </p:nvPr>
        </p:nvSpPr>
        <p:spPr bwMode="auto">
          <a:xfrm>
            <a:off x="304800" y="304800"/>
            <a:ext cx="6477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12"/>
          <p:cNvSpPr>
            <a:spLocks noGrp="1" noChangeArrowheads="1"/>
          </p:cNvSpPr>
          <p:nvPr>
            <p:ph type="body" idx="1"/>
          </p:nvPr>
        </p:nvSpPr>
        <p:spPr bwMode="auto">
          <a:xfrm>
            <a:off x="304800" y="1447800"/>
            <a:ext cx="8534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5" name="Rectangle 13"/>
          <p:cNvSpPr>
            <a:spLocks noGrp="1" noChangeArrowheads="1"/>
          </p:cNvSpPr>
          <p:nvPr>
            <p:ph type="sldNum" sz="quarter" idx="4"/>
          </p:nvPr>
        </p:nvSpPr>
        <p:spPr bwMode="auto">
          <a:xfrm>
            <a:off x="3048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EFFB327D-C7EC-4F1D-88FC-AB7AC5CAC723}" type="slidenum">
              <a:rPr lang="en-US"/>
              <a:pPr>
                <a:defRPr/>
              </a:pPr>
              <a:t>‹#›</a:t>
            </a:fld>
            <a:endParaRPr lang="en-US" dirty="0"/>
          </a:p>
        </p:txBody>
      </p:sp>
      <p:pic>
        <p:nvPicPr>
          <p:cNvPr id="2" name="Picture 1"/>
          <p:cNvPicPr>
            <a:picLocks noChangeAspect="1"/>
          </p:cNvPicPr>
          <p:nvPr userDrawn="1"/>
        </p:nvPicPr>
        <p:blipFill>
          <a:blip r:embed="rId7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722"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 id="2147483746" r:id="rId34"/>
    <p:sldLayoutId id="2147483747" r:id="rId35"/>
    <p:sldLayoutId id="2147483748" r:id="rId36"/>
    <p:sldLayoutId id="2147483749" r:id="rId37"/>
    <p:sldLayoutId id="2147483750" r:id="rId38"/>
    <p:sldLayoutId id="2147483751" r:id="rId39"/>
    <p:sldLayoutId id="2147483752" r:id="rId40"/>
    <p:sldLayoutId id="2147483753" r:id="rId41"/>
    <p:sldLayoutId id="2147483754" r:id="rId42"/>
    <p:sldLayoutId id="2147483755" r:id="rId43"/>
    <p:sldLayoutId id="2147483756" r:id="rId44"/>
    <p:sldLayoutId id="2147483757" r:id="rId45"/>
    <p:sldLayoutId id="2147483758" r:id="rId46"/>
    <p:sldLayoutId id="2147483759" r:id="rId47"/>
    <p:sldLayoutId id="2147483760" r:id="rId48"/>
    <p:sldLayoutId id="2147483761" r:id="rId49"/>
    <p:sldLayoutId id="2147483762" r:id="rId50"/>
    <p:sldLayoutId id="2147483763" r:id="rId51"/>
    <p:sldLayoutId id="2147483764" r:id="rId52"/>
    <p:sldLayoutId id="2147483765" r:id="rId53"/>
    <p:sldLayoutId id="2147483766" r:id="rId54"/>
    <p:sldLayoutId id="2147483767" r:id="rId55"/>
    <p:sldLayoutId id="2147483768" r:id="rId56"/>
    <p:sldLayoutId id="2147483769" r:id="rId57"/>
    <p:sldLayoutId id="2147483770" r:id="rId58"/>
    <p:sldLayoutId id="2147483771" r:id="rId59"/>
    <p:sldLayoutId id="2147483772" r:id="rId60"/>
    <p:sldLayoutId id="2147483773" r:id="rId61"/>
    <p:sldLayoutId id="2147483774" r:id="rId62"/>
    <p:sldLayoutId id="2147483775" r:id="rId63"/>
    <p:sldLayoutId id="2147483776" r:id="rId64"/>
    <p:sldLayoutId id="2147483777" r:id="rId65"/>
    <p:sldLayoutId id="2147483783" r:id="rId66"/>
    <p:sldLayoutId id="2147483784" r:id="rId67"/>
    <p:sldLayoutId id="2147483792" r:id="rId68"/>
    <p:sldLayoutId id="2147483793" r:id="rId69"/>
    <p:sldLayoutId id="2147483794" r:id="rId70"/>
    <p:sldLayoutId id="2147483795" r:id="rId71"/>
    <p:sldLayoutId id="2147483797" r:id="rId72"/>
    <p:sldLayoutId id="2147483800" r:id="rId73"/>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Arial" charset="0"/>
        <a:buChar char="–"/>
        <a:defRPr sz="2400">
          <a:solidFill>
            <a:schemeClr val="accent2"/>
          </a:solidFill>
          <a:latin typeface="+mn-lt"/>
        </a:defRPr>
      </a:lvl2pPr>
      <a:lvl3pPr marL="11430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charset="0"/>
        <a:buChar char="–"/>
        <a:defRPr>
          <a:solidFill>
            <a:schemeClr val="tx1"/>
          </a:solidFill>
          <a:latin typeface="+mn-lt"/>
        </a:defRPr>
      </a:lvl4pPr>
      <a:lvl5pPr marL="2057400" indent="-228600" algn="l" rtl="0" eaLnBrk="0" fontAlgn="base" hangingPunct="0">
        <a:spcBef>
          <a:spcPct val="20000"/>
        </a:spcBef>
        <a:spcAft>
          <a:spcPct val="0"/>
        </a:spcAft>
        <a:buClr>
          <a:schemeClr val="accent2"/>
        </a:buClr>
        <a:buChar char="•"/>
        <a:defRPr>
          <a:solidFill>
            <a:schemeClr val="tx1"/>
          </a:solidFill>
          <a:latin typeface="+mn-lt"/>
        </a:defRPr>
      </a:lvl5pPr>
      <a:lvl6pPr marL="2514600" indent="-228600" algn="l" rtl="0" fontAlgn="base">
        <a:spcBef>
          <a:spcPct val="20000"/>
        </a:spcBef>
        <a:spcAft>
          <a:spcPct val="0"/>
        </a:spcAft>
        <a:buClr>
          <a:schemeClr val="accent2"/>
        </a:buClr>
        <a:buChar char="•"/>
        <a:defRPr>
          <a:solidFill>
            <a:schemeClr val="tx1"/>
          </a:solidFill>
          <a:latin typeface="+mn-lt"/>
        </a:defRPr>
      </a:lvl6pPr>
      <a:lvl7pPr marL="2971800" indent="-228600" algn="l" rtl="0" fontAlgn="base">
        <a:spcBef>
          <a:spcPct val="20000"/>
        </a:spcBef>
        <a:spcAft>
          <a:spcPct val="0"/>
        </a:spcAft>
        <a:buClr>
          <a:schemeClr val="accent2"/>
        </a:buClr>
        <a:buChar char="•"/>
        <a:defRPr>
          <a:solidFill>
            <a:schemeClr val="tx1"/>
          </a:solidFill>
          <a:latin typeface="+mn-lt"/>
        </a:defRPr>
      </a:lvl7pPr>
      <a:lvl8pPr marL="3429000" indent="-228600" algn="l" rtl="0" fontAlgn="base">
        <a:spcBef>
          <a:spcPct val="20000"/>
        </a:spcBef>
        <a:spcAft>
          <a:spcPct val="0"/>
        </a:spcAft>
        <a:buClr>
          <a:schemeClr val="accent2"/>
        </a:buClr>
        <a:buChar char="•"/>
        <a:defRPr>
          <a:solidFill>
            <a:schemeClr val="tx1"/>
          </a:solidFill>
          <a:latin typeface="+mn-lt"/>
        </a:defRPr>
      </a:lvl8pPr>
      <a:lvl9pPr marL="3886200" indent="-228600" algn="l" rtl="0" fontAlgn="base">
        <a:spcBef>
          <a:spcPct val="20000"/>
        </a:spcBef>
        <a:spcAft>
          <a:spcPct val="0"/>
        </a:spcAft>
        <a:buClr>
          <a:schemeClr val="accent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4.xml.rels><?xml version="1.0" encoding="UTF-8" standalone="yes"?>
<Relationships xmlns="http://schemas.openxmlformats.org/package/2006/relationships"><Relationship Id="rId2" Type="http://schemas.openxmlformats.org/officeDocument/2006/relationships/hyperlink" Target="http://legislature.idaho.gov/idstat/Title39/T39CH45SECT39-4510.htm" TargetMode="External"/><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4.xml"/></Relationships>
</file>

<file path=ppt/slides/_rels/slide57.xml.rels><?xml version="1.0" encoding="UTF-8" standalone="yes"?>
<Relationships xmlns="http://schemas.openxmlformats.org/package/2006/relationships"><Relationship Id="rId2" Type="http://schemas.openxmlformats.org/officeDocument/2006/relationships/hyperlink" Target="http://www.ag.idaho.gov/livingWills/LivingWill_DurablePowerOfAttorney.pdf" TargetMode="External"/><Relationship Id="rId1" Type="http://schemas.openxmlformats.org/officeDocument/2006/relationships/slideLayout" Target="../slideLayouts/slideLayout65.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sos.idaho.gov/general/hcdr.htm" TargetMode="External"/><Relationship Id="rId1" Type="http://schemas.openxmlformats.org/officeDocument/2006/relationships/slideLayout" Target="../slideLayouts/slideLayout7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5.xml.rels><?xml version="1.0" encoding="UTF-8" standalone="yes"?>
<Relationships xmlns="http://schemas.openxmlformats.org/package/2006/relationships"><Relationship Id="rId3" Type="http://schemas.openxmlformats.org/officeDocument/2006/relationships/hyperlink" Target="mailto:mmstarry@hollandhart.com" TargetMode="External"/><Relationship Id="rId2" Type="http://schemas.openxmlformats.org/officeDocument/2006/relationships/notesSlide" Target="../notesSlides/notesSlide2.xml"/><Relationship Id="rId1" Type="http://schemas.openxmlformats.org/officeDocument/2006/relationships/slideLayout" Target="../slideLayouts/slideLayout73.xml"/><Relationship Id="rId4" Type="http://schemas.openxmlformats.org/officeDocument/2006/relationships/hyperlink" Target="mailto:kcstanger@hollandhart.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5486400" y="4648200"/>
            <a:ext cx="3352800" cy="1524000"/>
          </a:xfrm>
        </p:spPr>
        <p:txBody>
          <a:bodyPr/>
          <a:lstStyle/>
          <a:p>
            <a:pPr eaLnBrk="1" hangingPunct="1"/>
            <a:r>
              <a:rPr lang="en-US" sz="2000" dirty="0" smtClean="0">
                <a:solidFill>
                  <a:schemeClr val="accent2"/>
                </a:solidFill>
              </a:rPr>
              <a:t>Melissa M. Starry</a:t>
            </a:r>
          </a:p>
        </p:txBody>
      </p:sp>
      <p:sp>
        <p:nvSpPr>
          <p:cNvPr id="4" name="Rectangle 2"/>
          <p:cNvSpPr txBox="1">
            <a:spLocks noChangeArrowheads="1"/>
          </p:cNvSpPr>
          <p:nvPr/>
        </p:nvSpPr>
        <p:spPr>
          <a:xfrm>
            <a:off x="277368" y="1981200"/>
            <a:ext cx="8534400" cy="914400"/>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eaLnBrk="1" hangingPunct="1"/>
            <a:r>
              <a:rPr lang="en-US" sz="4000" b="0" kern="0" dirty="0" smtClean="0">
                <a:solidFill>
                  <a:schemeClr val="accent2"/>
                </a:solidFill>
                <a:latin typeface="Franklin Gothic Demi" panose="020B0703020102020204" pitchFamily="34" charset="0"/>
              </a:rPr>
              <a:t>Informed Consent </a:t>
            </a:r>
          </a:p>
          <a:p>
            <a:pPr eaLnBrk="1" hangingPunct="1"/>
            <a:r>
              <a:rPr lang="en-US" sz="4000" b="0" kern="0" dirty="0" smtClean="0">
                <a:solidFill>
                  <a:schemeClr val="accent2"/>
                </a:solidFill>
                <a:latin typeface="Franklin Gothic Demi" panose="020B0703020102020204" pitchFamily="34" charset="0"/>
              </a:rPr>
              <a:t>in Idaho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1752600" y="152400"/>
            <a:ext cx="6400800" cy="914400"/>
          </a:xfrm>
          <a:prstGeom prst="rect">
            <a:avLst/>
          </a:prstGeom>
        </p:spPr>
        <p:txBody>
          <a:bodyPr/>
          <a:lstStyle/>
          <a:p>
            <a:pPr eaLnBrk="1" hangingPunct="1"/>
            <a:r>
              <a:rPr lang="en-US" dirty="0" smtClean="0">
                <a:solidFill>
                  <a:schemeClr val="accent2"/>
                </a:solidFill>
              </a:rPr>
              <a:t>Capacity</a:t>
            </a:r>
          </a:p>
        </p:txBody>
      </p:sp>
      <p:sp>
        <p:nvSpPr>
          <p:cNvPr id="9219" name="Content Placeholder 2"/>
          <p:cNvSpPr>
            <a:spLocks noGrp="1"/>
          </p:cNvSpPr>
          <p:nvPr>
            <p:ph idx="4294967295"/>
          </p:nvPr>
        </p:nvSpPr>
        <p:spPr>
          <a:xfrm>
            <a:off x="304800" y="990600"/>
            <a:ext cx="8534400" cy="4724400"/>
          </a:xfrm>
          <a:prstGeom prst="rect">
            <a:avLst/>
          </a:prstGeom>
        </p:spPr>
        <p:txBody>
          <a:bodyPr/>
          <a:lstStyle/>
          <a:p>
            <a:pPr eaLnBrk="1" hangingPunct="1"/>
            <a:r>
              <a:rPr lang="en-US" sz="2600" dirty="0" smtClean="0"/>
              <a:t>“</a:t>
            </a:r>
            <a:r>
              <a:rPr lang="en-US" sz="2600" u="sng" dirty="0" smtClean="0"/>
              <a:t>Any person </a:t>
            </a:r>
            <a:r>
              <a:rPr lang="en-US" sz="2600" dirty="0" smtClean="0"/>
              <a:t>who comprehends the need for, the nature of and the significant risks ordinarily inherent in, any contemplated … health care, treatment or procedure is competent to consent thereto on his or her own behalf.”</a:t>
            </a:r>
          </a:p>
          <a:p>
            <a:pPr eaLnBrk="1" hangingPunct="1"/>
            <a:r>
              <a:rPr lang="en-US" sz="2600" dirty="0" smtClean="0"/>
              <a:t>“Any health care provider may provide such health care and services in reliance upon such a consent if the consenting person appears to the health care provider securing the consent to possess such requisite comprehension at the time of giving consent.”</a:t>
            </a:r>
          </a:p>
          <a:p>
            <a:pPr eaLnBrk="1" hangingPunct="1">
              <a:spcBef>
                <a:spcPts val="1200"/>
              </a:spcBef>
              <a:buFont typeface="Wingdings" pitchFamily="2" charset="2"/>
              <a:buNone/>
            </a:pPr>
            <a:r>
              <a:rPr lang="en-US" sz="2000" dirty="0" smtClean="0"/>
              <a:t>(IC 39-4503, emphasis added)</a:t>
            </a:r>
          </a:p>
          <a:p>
            <a:pPr lvl="1" eaLnBrk="1" hangingPunct="1"/>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304800"/>
            <a:ext cx="7467600" cy="533400"/>
          </a:xfrm>
          <a:prstGeom prst="rect">
            <a:avLst/>
          </a:prstGeom>
        </p:spPr>
        <p:txBody>
          <a:bodyPr/>
          <a:lstStyle/>
          <a:p>
            <a:r>
              <a:rPr lang="en-US" dirty="0" smtClean="0">
                <a:solidFill>
                  <a:schemeClr val="accent2"/>
                </a:solidFill>
              </a:rPr>
              <a:t>Capacity: Minors</a:t>
            </a:r>
            <a:endParaRPr lang="en-US" dirty="0">
              <a:solidFill>
                <a:schemeClr val="accent2"/>
              </a:solidFill>
            </a:endParaRPr>
          </a:p>
        </p:txBody>
      </p:sp>
      <p:sp>
        <p:nvSpPr>
          <p:cNvPr id="3" name="Content Placeholder 2"/>
          <p:cNvSpPr>
            <a:spLocks noGrp="1"/>
          </p:cNvSpPr>
          <p:nvPr>
            <p:ph idx="4294967295"/>
          </p:nvPr>
        </p:nvSpPr>
        <p:spPr>
          <a:xfrm>
            <a:off x="304800" y="1066800"/>
            <a:ext cx="8534400" cy="4724400"/>
          </a:xfrm>
          <a:prstGeom prst="rect">
            <a:avLst/>
          </a:prstGeom>
        </p:spPr>
        <p:txBody>
          <a:bodyPr/>
          <a:lstStyle/>
          <a:p>
            <a:r>
              <a:rPr lang="en-US" dirty="0" smtClean="0"/>
              <a:t>Can minors consent to their own care?</a:t>
            </a:r>
            <a:endParaRPr lang="en-US" dirty="0"/>
          </a:p>
        </p:txBody>
      </p:sp>
      <p:pic>
        <p:nvPicPr>
          <p:cNvPr id="1026" name="Picture 2" descr="http://blog.timesunion.com/mdtobe/files/2011/03/teen.jpg"/>
          <p:cNvPicPr>
            <a:picLocks noChangeAspect="1" noChangeArrowheads="1"/>
          </p:cNvPicPr>
          <p:nvPr/>
        </p:nvPicPr>
        <p:blipFill>
          <a:blip r:embed="rId2" cstate="print"/>
          <a:srcRect/>
          <a:stretch>
            <a:fillRect/>
          </a:stretch>
        </p:blipFill>
        <p:spPr bwMode="auto">
          <a:xfrm>
            <a:off x="1371600" y="1752600"/>
            <a:ext cx="6400800" cy="413101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1752600" y="304800"/>
            <a:ext cx="7391400" cy="533400"/>
          </a:xfrm>
          <a:prstGeom prst="rect">
            <a:avLst/>
          </a:prstGeom>
        </p:spPr>
        <p:txBody>
          <a:bodyPr/>
          <a:lstStyle/>
          <a:p>
            <a:pPr eaLnBrk="1" hangingPunct="1"/>
            <a:r>
              <a:rPr lang="en-US" dirty="0" smtClean="0">
                <a:solidFill>
                  <a:schemeClr val="accent2"/>
                </a:solidFill>
              </a:rPr>
              <a:t>Capacity: Minors</a:t>
            </a:r>
          </a:p>
        </p:txBody>
      </p:sp>
      <p:sp>
        <p:nvSpPr>
          <p:cNvPr id="3" name="Content Placeholder 2"/>
          <p:cNvSpPr>
            <a:spLocks noGrp="1"/>
          </p:cNvSpPr>
          <p:nvPr>
            <p:ph idx="4294967295"/>
          </p:nvPr>
        </p:nvSpPr>
        <p:spPr>
          <a:xfrm>
            <a:off x="381000" y="838200"/>
            <a:ext cx="8534400" cy="4724400"/>
          </a:xfrm>
          <a:prstGeom prst="rect">
            <a:avLst/>
          </a:prstGeom>
        </p:spPr>
        <p:txBody>
          <a:bodyPr/>
          <a:lstStyle/>
          <a:p>
            <a:pPr eaLnBrk="1" hangingPunct="1">
              <a:defRPr/>
            </a:pPr>
            <a:r>
              <a:rPr lang="en-US" sz="2200" dirty="0" smtClean="0"/>
              <a:t>Consent for the furnishing of health care to [1] </a:t>
            </a:r>
            <a:r>
              <a:rPr lang="en-US" sz="2200" u="sng" dirty="0" smtClean="0"/>
              <a:t>any person who is not then capable of giving such consent</a:t>
            </a:r>
            <a:r>
              <a:rPr lang="en-US" sz="2200" dirty="0" smtClean="0"/>
              <a:t> or [2] </a:t>
            </a:r>
            <a:r>
              <a:rPr lang="en-US" sz="2200" u="sng" dirty="0" smtClean="0"/>
              <a:t>who is a minor</a:t>
            </a:r>
            <a:r>
              <a:rPr lang="en-US" sz="2200" dirty="0" smtClean="0"/>
              <a:t> may be given or refused by the following, provided </a:t>
            </a:r>
            <a:r>
              <a:rPr lang="en-US" sz="2200" dirty="0" smtClean="0">
                <a:solidFill>
                  <a:schemeClr val="tx1"/>
                </a:solidFill>
                <a:ea typeface="+mn-ea"/>
                <a:cs typeface="+mn-cs"/>
              </a:rPr>
              <a:t>that the surrogate decision maker shall have sufficient comprehension as required to consent to his or her own health care:</a:t>
            </a:r>
          </a:p>
          <a:p>
            <a:pPr lvl="1" eaLnBrk="1" hangingPunct="1"/>
            <a:r>
              <a:rPr lang="en-US" sz="2000" dirty="0" smtClean="0"/>
              <a:t>Court appointed guardian.</a:t>
            </a:r>
          </a:p>
          <a:p>
            <a:pPr lvl="1" eaLnBrk="1" hangingPunct="1"/>
            <a:r>
              <a:rPr lang="en-US" sz="2000" dirty="0" smtClean="0"/>
              <a:t>Person named in living will and durable power of attorney.</a:t>
            </a:r>
          </a:p>
          <a:p>
            <a:pPr lvl="1" eaLnBrk="1" hangingPunct="1"/>
            <a:r>
              <a:rPr lang="en-US" sz="2000" dirty="0" smtClean="0"/>
              <a:t>Spouse.</a:t>
            </a:r>
          </a:p>
          <a:p>
            <a:pPr lvl="1" eaLnBrk="1" hangingPunct="1"/>
            <a:r>
              <a:rPr lang="en-US" sz="2000" dirty="0" smtClean="0"/>
              <a:t>Adult child.</a:t>
            </a:r>
          </a:p>
          <a:p>
            <a:pPr lvl="1" eaLnBrk="1" hangingPunct="1"/>
            <a:r>
              <a:rPr lang="en-US" sz="2000" dirty="0" smtClean="0"/>
              <a:t>Parent.</a:t>
            </a:r>
          </a:p>
          <a:p>
            <a:pPr lvl="1" eaLnBrk="1" hangingPunct="1"/>
            <a:r>
              <a:rPr lang="en-US" sz="2000" dirty="0" smtClean="0"/>
              <a:t>Delegation of parental authority per IC 15-5-104.</a:t>
            </a:r>
          </a:p>
          <a:p>
            <a:pPr lvl="1" eaLnBrk="1" hangingPunct="1"/>
            <a:r>
              <a:rPr lang="en-US" sz="2000" dirty="0" smtClean="0"/>
              <a:t>Relative.</a:t>
            </a:r>
          </a:p>
          <a:p>
            <a:pPr lvl="1" eaLnBrk="1" hangingPunct="1"/>
            <a:r>
              <a:rPr lang="en-US" sz="2000" dirty="0" smtClean="0"/>
              <a:t>Any other competent person representing himself or herself to be responsible for health care.</a:t>
            </a:r>
            <a:endParaRPr lang="en-US" dirty="0" smtClean="0">
              <a:solidFill>
                <a:schemeClr val="tx1"/>
              </a:solidFill>
              <a:ea typeface="+mn-ea"/>
              <a:cs typeface="+mn-cs"/>
            </a:endParaRPr>
          </a:p>
          <a:p>
            <a:pPr eaLnBrk="1" hangingPunct="1">
              <a:spcBef>
                <a:spcPts val="0"/>
              </a:spcBef>
              <a:buNone/>
              <a:defRPr/>
            </a:pPr>
            <a:r>
              <a:rPr lang="en-US" sz="2000" dirty="0" smtClean="0"/>
              <a:t>(IC 39-4504(1))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1752600" y="304800"/>
            <a:ext cx="7391400" cy="533400"/>
          </a:xfrm>
          <a:prstGeom prst="rect">
            <a:avLst/>
          </a:prstGeom>
        </p:spPr>
        <p:txBody>
          <a:bodyPr/>
          <a:lstStyle/>
          <a:p>
            <a:pPr eaLnBrk="1" hangingPunct="1"/>
            <a:r>
              <a:rPr lang="en-US" dirty="0" smtClean="0">
                <a:solidFill>
                  <a:schemeClr val="accent2"/>
                </a:solidFill>
              </a:rPr>
              <a:t>Capacity: Minors</a:t>
            </a:r>
          </a:p>
        </p:txBody>
      </p:sp>
      <p:sp>
        <p:nvSpPr>
          <p:cNvPr id="3" name="Content Placeholder 2"/>
          <p:cNvSpPr>
            <a:spLocks noGrp="1"/>
          </p:cNvSpPr>
          <p:nvPr>
            <p:ph idx="4294967295"/>
          </p:nvPr>
        </p:nvSpPr>
        <p:spPr>
          <a:xfrm>
            <a:off x="381000" y="1371600"/>
            <a:ext cx="8534400" cy="4724400"/>
          </a:xfrm>
          <a:prstGeom prst="rect">
            <a:avLst/>
          </a:prstGeom>
        </p:spPr>
        <p:txBody>
          <a:bodyPr/>
          <a:lstStyle/>
          <a:p>
            <a:pPr eaLnBrk="1" hangingPunct="1"/>
            <a:r>
              <a:rPr lang="en-US" dirty="0" smtClean="0"/>
              <a:t>Conservative approach:  do not allow minor to consent to their own care unless:</a:t>
            </a:r>
          </a:p>
          <a:p>
            <a:pPr lvl="1" eaLnBrk="1" hangingPunct="1"/>
            <a:r>
              <a:rPr lang="en-US" sz="2800" dirty="0" smtClean="0"/>
              <a:t>Minor is emancipated.</a:t>
            </a:r>
          </a:p>
          <a:p>
            <a:pPr lvl="1" eaLnBrk="1" hangingPunct="1"/>
            <a:r>
              <a:rPr lang="en-US" sz="2800" dirty="0" smtClean="0"/>
              <a:t>Statute authorizes minor to consent to their own care.</a:t>
            </a:r>
          </a:p>
          <a:p>
            <a:pPr lvl="1" eaLnBrk="1" hangingPunct="1"/>
            <a:r>
              <a:rPr lang="en-US" sz="2800" dirty="0" smtClean="0"/>
              <a:t>Statute authorizes care regardless of consent.</a:t>
            </a:r>
          </a:p>
          <a:p>
            <a:pPr eaLnBrk="1" hangingPunct="1"/>
            <a:r>
              <a:rPr lang="en-US" dirty="0" smtClean="0"/>
              <a:t>Mature minor doctrine </a:t>
            </a:r>
            <a:r>
              <a:rPr lang="en-US" u="sng" dirty="0" smtClean="0"/>
              <a:t>might</a:t>
            </a:r>
            <a:r>
              <a:rPr lang="en-US" dirty="0" smtClean="0"/>
              <a:t> apply, but be careful.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1676400" y="304800"/>
            <a:ext cx="7467600" cy="609600"/>
          </a:xfrm>
          <a:prstGeom prst="rect">
            <a:avLst/>
          </a:prstGeom>
        </p:spPr>
        <p:txBody>
          <a:bodyPr/>
          <a:lstStyle/>
          <a:p>
            <a:pPr eaLnBrk="1" hangingPunct="1"/>
            <a:r>
              <a:rPr lang="en-US" dirty="0" smtClean="0">
                <a:solidFill>
                  <a:schemeClr val="accent2"/>
                </a:solidFill>
              </a:rPr>
              <a:t>Minor’s Capacity: Emancipation</a:t>
            </a:r>
          </a:p>
        </p:txBody>
      </p:sp>
      <p:sp>
        <p:nvSpPr>
          <p:cNvPr id="13315" name="Content Placeholder 2"/>
          <p:cNvSpPr>
            <a:spLocks noGrp="1"/>
          </p:cNvSpPr>
          <p:nvPr>
            <p:ph idx="4294967295"/>
          </p:nvPr>
        </p:nvSpPr>
        <p:spPr>
          <a:xfrm>
            <a:off x="304800" y="1219200"/>
            <a:ext cx="8534400" cy="4724400"/>
          </a:xfrm>
          <a:prstGeom prst="rect">
            <a:avLst/>
          </a:prstGeom>
        </p:spPr>
        <p:txBody>
          <a:bodyPr/>
          <a:lstStyle/>
          <a:p>
            <a:pPr eaLnBrk="1" hangingPunct="1"/>
            <a:r>
              <a:rPr lang="en-US" sz="2400" dirty="0" smtClean="0"/>
              <a:t>Minor is probably emancipated and able to consent to their own healthcare if:</a:t>
            </a:r>
          </a:p>
          <a:p>
            <a:pPr lvl="1" eaLnBrk="1" hangingPunct="1"/>
            <a:r>
              <a:rPr lang="en-US" dirty="0" smtClean="0"/>
              <a:t>Married or has been married </a:t>
            </a:r>
            <a:r>
              <a:rPr lang="en-US" sz="2000" dirty="0" smtClean="0"/>
              <a:t>(</a:t>
            </a:r>
            <a:r>
              <a:rPr lang="en-US" sz="2000" i="1" dirty="0" smtClean="0"/>
              <a:t>see</a:t>
            </a:r>
            <a:r>
              <a:rPr lang="en-US" sz="2000" dirty="0" smtClean="0"/>
              <a:t> IC 18-604(3))</a:t>
            </a:r>
          </a:p>
          <a:p>
            <a:pPr lvl="1" eaLnBrk="1" hangingPunct="1"/>
            <a:r>
              <a:rPr lang="en-US" dirty="0" smtClean="0"/>
              <a:t>In armed forces </a:t>
            </a:r>
            <a:r>
              <a:rPr lang="en-US" sz="2000" dirty="0" smtClean="0"/>
              <a:t>(</a:t>
            </a:r>
            <a:r>
              <a:rPr lang="en-US" sz="2000" i="1" dirty="0" smtClean="0"/>
              <a:t>see</a:t>
            </a:r>
            <a:r>
              <a:rPr lang="en-US" sz="2000" dirty="0" smtClean="0"/>
              <a:t> IC 18-604(3))</a:t>
            </a:r>
          </a:p>
          <a:p>
            <a:pPr lvl="1" eaLnBrk="1" hangingPunct="1"/>
            <a:r>
              <a:rPr lang="en-US" dirty="0" smtClean="0"/>
              <a:t>Living on own and self-sufficient </a:t>
            </a:r>
            <a:r>
              <a:rPr lang="en-US" sz="2000" dirty="0" smtClean="0"/>
              <a:t>(</a:t>
            </a:r>
            <a:r>
              <a:rPr lang="en-US" sz="2000" i="1" dirty="0" smtClean="0"/>
              <a:t>see</a:t>
            </a:r>
            <a:r>
              <a:rPr lang="en-US" sz="2000" dirty="0" smtClean="0"/>
              <a:t> IC 66-402(6))</a:t>
            </a:r>
          </a:p>
          <a:p>
            <a:pPr lvl="1" eaLnBrk="1" hangingPunct="1"/>
            <a:r>
              <a:rPr lang="en-US" dirty="0" smtClean="0"/>
              <a:t>Court declares them emancipated </a:t>
            </a:r>
            <a:r>
              <a:rPr lang="en-US" sz="2000" dirty="0" smtClean="0"/>
              <a:t>(</a:t>
            </a:r>
            <a:r>
              <a:rPr lang="en-US" sz="2000" i="1" dirty="0" smtClean="0"/>
              <a:t>see</a:t>
            </a:r>
            <a:r>
              <a:rPr lang="en-US" sz="2000" dirty="0" smtClean="0"/>
              <a:t> IC 16-2403(1))</a:t>
            </a:r>
          </a:p>
          <a:p>
            <a:pPr eaLnBrk="1" hangingPunct="1"/>
            <a:r>
              <a:rPr lang="en-US" sz="2400" dirty="0" smtClean="0"/>
              <a:t>Must still satisfy the basic test, i.e., be able to “comprehend the need for, the nature of and the significant risks ordinarily inherent in, any contemplated … health care…”</a:t>
            </a:r>
          </a:p>
          <a:p>
            <a:pPr eaLnBrk="1" hangingPunct="1">
              <a:buNone/>
            </a:pPr>
            <a:r>
              <a:rPr lang="en-US" sz="2400" dirty="0" smtClean="0"/>
              <a:t>	</a:t>
            </a:r>
            <a:r>
              <a:rPr lang="en-US" sz="2000" dirty="0" smtClean="0"/>
              <a:t>(IC 39-4503)</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752600" y="304800"/>
            <a:ext cx="7391400" cy="533400"/>
          </a:xfrm>
          <a:prstGeom prst="rect">
            <a:avLst/>
          </a:prstGeom>
        </p:spPr>
        <p:txBody>
          <a:bodyPr/>
          <a:lstStyle/>
          <a:p>
            <a:pPr eaLnBrk="1" hangingPunct="1"/>
            <a:r>
              <a:rPr lang="en-US" dirty="0" smtClean="0">
                <a:solidFill>
                  <a:schemeClr val="accent2"/>
                </a:solidFill>
              </a:rPr>
              <a:t>Minor’s Capacity: Emancipation</a:t>
            </a:r>
          </a:p>
        </p:txBody>
      </p:sp>
      <p:sp>
        <p:nvSpPr>
          <p:cNvPr id="14339" name="Content Placeholder 2"/>
          <p:cNvSpPr>
            <a:spLocks noGrp="1"/>
          </p:cNvSpPr>
          <p:nvPr>
            <p:ph idx="4294967295"/>
          </p:nvPr>
        </p:nvSpPr>
        <p:spPr>
          <a:xfrm>
            <a:off x="4572000" y="1371600"/>
            <a:ext cx="4267200" cy="4724400"/>
          </a:xfrm>
          <a:prstGeom prst="rect">
            <a:avLst/>
          </a:prstGeom>
        </p:spPr>
        <p:txBody>
          <a:bodyPr/>
          <a:lstStyle/>
          <a:p>
            <a:pPr eaLnBrk="1" hangingPunct="1"/>
            <a:r>
              <a:rPr lang="en-US" sz="3200" i="1" dirty="0" smtClean="0"/>
              <a:t>What about pregnant minors?</a:t>
            </a:r>
          </a:p>
        </p:txBody>
      </p:sp>
      <p:pic>
        <p:nvPicPr>
          <p:cNvPr id="14340" name="Picture 4" descr="http://ts4.mm.bing.net/th?id=I4681025321174347&amp;pid=1.1"/>
          <p:cNvPicPr>
            <a:picLocks noChangeAspect="1" noChangeArrowheads="1"/>
          </p:cNvPicPr>
          <p:nvPr/>
        </p:nvPicPr>
        <p:blipFill>
          <a:blip r:embed="rId2" cstate="print"/>
          <a:srcRect/>
          <a:stretch>
            <a:fillRect/>
          </a:stretch>
        </p:blipFill>
        <p:spPr bwMode="auto">
          <a:xfrm>
            <a:off x="304800" y="1066800"/>
            <a:ext cx="3962400" cy="52362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1752600" y="304800"/>
            <a:ext cx="7391400" cy="533400"/>
          </a:xfrm>
          <a:prstGeom prst="rect">
            <a:avLst/>
          </a:prstGeom>
        </p:spPr>
        <p:txBody>
          <a:bodyPr/>
          <a:lstStyle/>
          <a:p>
            <a:pPr eaLnBrk="1" hangingPunct="1"/>
            <a:r>
              <a:rPr lang="en-US" dirty="0" smtClean="0">
                <a:solidFill>
                  <a:schemeClr val="accent2"/>
                </a:solidFill>
              </a:rPr>
              <a:t>Minor’s Capacity: Emancipation</a:t>
            </a:r>
          </a:p>
        </p:txBody>
      </p:sp>
      <p:sp>
        <p:nvSpPr>
          <p:cNvPr id="15363" name="Content Placeholder 2"/>
          <p:cNvSpPr>
            <a:spLocks noGrp="1"/>
          </p:cNvSpPr>
          <p:nvPr>
            <p:ph idx="4294967295"/>
          </p:nvPr>
        </p:nvSpPr>
        <p:spPr>
          <a:xfrm>
            <a:off x="304800" y="838200"/>
            <a:ext cx="8534400" cy="4724400"/>
          </a:xfrm>
          <a:prstGeom prst="rect">
            <a:avLst/>
          </a:prstGeom>
        </p:spPr>
        <p:txBody>
          <a:bodyPr/>
          <a:lstStyle/>
          <a:p>
            <a:pPr eaLnBrk="1" hangingPunct="1"/>
            <a:r>
              <a:rPr lang="en-US" sz="2400" dirty="0" smtClean="0"/>
              <a:t>Pregnancy is probably </a:t>
            </a:r>
            <a:r>
              <a:rPr lang="en-US" sz="2400" u="sng" dirty="0" smtClean="0"/>
              <a:t>not</a:t>
            </a:r>
            <a:r>
              <a:rPr lang="en-US" sz="2400" dirty="0" smtClean="0"/>
              <a:t> an emancipating event.</a:t>
            </a:r>
          </a:p>
          <a:p>
            <a:pPr lvl="1" eaLnBrk="1" hangingPunct="1"/>
            <a:r>
              <a:rPr lang="en-US" dirty="0" smtClean="0"/>
              <a:t>“Capacity to become pregnant and capacity for mature judgment concerning the wisdom of bearing a child or having an abortion are not necessarily related.”</a:t>
            </a:r>
          </a:p>
          <a:p>
            <a:pPr lvl="1" eaLnBrk="1" hangingPunct="1">
              <a:buNone/>
            </a:pPr>
            <a:r>
              <a:rPr lang="en-US" sz="2000" dirty="0" smtClean="0"/>
              <a:t>(IC 18-602)</a:t>
            </a:r>
          </a:p>
          <a:p>
            <a:pPr lvl="1" eaLnBrk="1" hangingPunct="1"/>
            <a:r>
              <a:rPr lang="en-US" dirty="0" smtClean="0"/>
              <a:t>“To protect minors from their own immaturity”, abortions for “pregnant </a:t>
            </a:r>
            <a:r>
              <a:rPr lang="en-US" dirty="0" err="1" smtClean="0"/>
              <a:t>unemancipated</a:t>
            </a:r>
            <a:r>
              <a:rPr lang="en-US" dirty="0" smtClean="0"/>
              <a:t> minors” generally require:</a:t>
            </a:r>
          </a:p>
          <a:p>
            <a:pPr lvl="2" eaLnBrk="1" hangingPunct="1"/>
            <a:r>
              <a:rPr lang="en-US" sz="2400" dirty="0" smtClean="0"/>
              <a:t>Parental/guardian consent, or</a:t>
            </a:r>
          </a:p>
          <a:p>
            <a:pPr lvl="2" eaLnBrk="1" hangingPunct="1"/>
            <a:r>
              <a:rPr lang="en-US" sz="2400" dirty="0" smtClean="0"/>
              <a:t>Judicial finding that minor is mature and capable of giving informed consent. </a:t>
            </a:r>
          </a:p>
          <a:p>
            <a:pPr lvl="1" eaLnBrk="1" hangingPunct="1">
              <a:buNone/>
            </a:pPr>
            <a:r>
              <a:rPr lang="en-US" sz="2000" dirty="0" smtClean="0"/>
              <a:t>(IC 18-602, 18-609A)</a:t>
            </a:r>
            <a:endParaRPr lang="en-US" sz="2400" dirty="0" smtClean="0"/>
          </a:p>
          <a:p>
            <a:pPr eaLnBrk="1" hangingPunct="1"/>
            <a:r>
              <a:rPr lang="en-US" sz="2400" i="1" dirty="0" smtClean="0"/>
              <a:t>If pregnancy were an emancipating event, you would not need parental consent for abortion.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304800"/>
            <a:ext cx="7391400" cy="533400"/>
          </a:xfrm>
          <a:prstGeom prst="rect">
            <a:avLst/>
          </a:prstGeom>
        </p:spPr>
        <p:txBody>
          <a:bodyPr/>
          <a:lstStyle/>
          <a:p>
            <a:r>
              <a:rPr lang="en-US" dirty="0" smtClean="0">
                <a:solidFill>
                  <a:schemeClr val="accent2"/>
                </a:solidFill>
              </a:rPr>
              <a:t>Minor’s Capacity: Emancipation</a:t>
            </a:r>
            <a:endParaRPr lang="en-US" dirty="0">
              <a:solidFill>
                <a:schemeClr val="accent2"/>
              </a:solidFill>
            </a:endParaRPr>
          </a:p>
        </p:txBody>
      </p:sp>
      <p:sp>
        <p:nvSpPr>
          <p:cNvPr id="3" name="Content Placeholder 2"/>
          <p:cNvSpPr>
            <a:spLocks noGrp="1"/>
          </p:cNvSpPr>
          <p:nvPr>
            <p:ph idx="4294967295"/>
          </p:nvPr>
        </p:nvSpPr>
        <p:spPr>
          <a:xfrm>
            <a:off x="304800" y="914400"/>
            <a:ext cx="8534400" cy="4724400"/>
          </a:xfrm>
          <a:prstGeom prst="rect">
            <a:avLst/>
          </a:prstGeom>
        </p:spPr>
        <p:txBody>
          <a:bodyPr/>
          <a:lstStyle/>
          <a:p>
            <a:r>
              <a:rPr lang="en-US" sz="2400" dirty="0" smtClean="0"/>
              <a:t>What about after a minor parent gives birth?</a:t>
            </a:r>
          </a:p>
          <a:p>
            <a:pPr lvl="1"/>
            <a:r>
              <a:rPr lang="en-US" dirty="0" smtClean="0"/>
              <a:t>Does minor parent have authority to consent for baby?</a:t>
            </a:r>
          </a:p>
          <a:p>
            <a:pPr lvl="1"/>
            <a:r>
              <a:rPr lang="en-US" dirty="0" smtClean="0"/>
              <a:t>Does minor parent have authority to consent for herself?</a:t>
            </a:r>
          </a:p>
          <a:p>
            <a:pPr lvl="1"/>
            <a:r>
              <a:rPr lang="en-US" dirty="0" smtClean="0"/>
              <a:t>What about the minor father?</a:t>
            </a:r>
          </a:p>
          <a:p>
            <a:pPr eaLnBrk="1" hangingPunct="1">
              <a:defRPr/>
            </a:pPr>
            <a:r>
              <a:rPr lang="en-US" sz="2400" dirty="0" smtClean="0"/>
              <a:t>Consent for the furnishing of health care to [1] </a:t>
            </a:r>
            <a:r>
              <a:rPr lang="en-US" sz="2400" u="sng" dirty="0" smtClean="0"/>
              <a:t>any person who is not then capable of giving such consent</a:t>
            </a:r>
            <a:r>
              <a:rPr lang="en-US" sz="2400" dirty="0" smtClean="0"/>
              <a:t> or [2] </a:t>
            </a:r>
            <a:r>
              <a:rPr lang="en-US" sz="2400" u="sng" dirty="0" smtClean="0"/>
              <a:t>who is a minor</a:t>
            </a:r>
            <a:r>
              <a:rPr lang="en-US" sz="2400" dirty="0" smtClean="0"/>
              <a:t> may be given or refused by, among others,</a:t>
            </a:r>
            <a:r>
              <a:rPr lang="en-US" sz="2400" b="1" u="sng" dirty="0" smtClean="0">
                <a:solidFill>
                  <a:srgbClr val="FF0000"/>
                </a:solidFill>
              </a:rPr>
              <a:t> a parent</a:t>
            </a:r>
            <a:r>
              <a:rPr lang="en-US" sz="2400" dirty="0" smtClean="0"/>
              <a:t>.</a:t>
            </a:r>
          </a:p>
          <a:p>
            <a:pPr eaLnBrk="1" hangingPunct="1">
              <a:defRPr/>
            </a:pPr>
            <a:r>
              <a:rPr lang="en-US" sz="2400" dirty="0" smtClean="0"/>
              <a:t>Provided that the surrogate decision maker shall have sufficient comprehension as required to consent to his or her own health care.</a:t>
            </a:r>
            <a:endParaRPr lang="en-US" dirty="0" smtClean="0"/>
          </a:p>
          <a:p>
            <a:pPr eaLnBrk="1" hangingPunct="1">
              <a:spcBef>
                <a:spcPts val="0"/>
              </a:spcBef>
              <a:buNone/>
              <a:defRPr/>
            </a:pPr>
            <a:r>
              <a:rPr lang="en-US" sz="2000" dirty="0" smtClean="0"/>
              <a:t>(IC 39-4504(1))</a:t>
            </a:r>
          </a:p>
          <a:p>
            <a:endParaRPr lang="en-US" dirty="0" smtClean="0"/>
          </a:p>
          <a:p>
            <a:endParaRPr lang="en-US" sz="24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752600" y="152400"/>
            <a:ext cx="7391400" cy="685800"/>
          </a:xfrm>
          <a:prstGeom prst="rect">
            <a:avLst/>
          </a:prstGeom>
        </p:spPr>
        <p:txBody>
          <a:bodyPr/>
          <a:lstStyle/>
          <a:p>
            <a:pPr eaLnBrk="1" hangingPunct="1"/>
            <a:r>
              <a:rPr lang="en-US" sz="2800" dirty="0" smtClean="0">
                <a:solidFill>
                  <a:schemeClr val="accent2"/>
                </a:solidFill>
              </a:rPr>
              <a:t>Minor’s Capacity: Statutes Allow Minor Consent</a:t>
            </a:r>
          </a:p>
        </p:txBody>
      </p:sp>
      <p:sp>
        <p:nvSpPr>
          <p:cNvPr id="16387" name="Content Placeholder 2"/>
          <p:cNvSpPr>
            <a:spLocks noGrp="1"/>
          </p:cNvSpPr>
          <p:nvPr>
            <p:ph idx="4294967295"/>
          </p:nvPr>
        </p:nvSpPr>
        <p:spPr>
          <a:xfrm>
            <a:off x="304800" y="1143000"/>
            <a:ext cx="8534400" cy="4724400"/>
          </a:xfrm>
          <a:prstGeom prst="rect">
            <a:avLst/>
          </a:prstGeom>
        </p:spPr>
        <p:txBody>
          <a:bodyPr/>
          <a:lstStyle/>
          <a:p>
            <a:pPr eaLnBrk="1" hangingPunct="1"/>
            <a:r>
              <a:rPr lang="en-US" sz="2400" dirty="0" smtClean="0"/>
              <a:t>Emergency medical exam and stabilizing treatment in hospital.  </a:t>
            </a:r>
          </a:p>
          <a:p>
            <a:pPr eaLnBrk="1" hangingPunct="1">
              <a:buNone/>
            </a:pPr>
            <a:r>
              <a:rPr lang="en-US" sz="2600" dirty="0" smtClean="0"/>
              <a:t>	</a:t>
            </a:r>
            <a:r>
              <a:rPr lang="en-US" sz="2000" dirty="0" smtClean="0"/>
              <a:t>(</a:t>
            </a:r>
            <a:r>
              <a:rPr lang="en-US" sz="2000" dirty="0" err="1" smtClean="0"/>
              <a:t>HHS</a:t>
            </a:r>
            <a:r>
              <a:rPr lang="en-US" sz="2000" dirty="0" smtClean="0"/>
              <a:t> Interpretive Guidelines to 42 </a:t>
            </a:r>
            <a:r>
              <a:rPr lang="en-US" sz="2000" dirty="0" err="1" smtClean="0"/>
              <a:t>CFR</a:t>
            </a:r>
            <a:r>
              <a:rPr lang="en-US" sz="2000" dirty="0" smtClean="0"/>
              <a:t> 489.24)</a:t>
            </a:r>
          </a:p>
          <a:p>
            <a:pPr eaLnBrk="1" hangingPunct="1"/>
            <a:r>
              <a:rPr lang="en-US" sz="2400" dirty="0" smtClean="0"/>
              <a:t>Examinations, prescriptions devices, and info regarding contraceptives if practitioner determines that minor has sufficient intelligence and maturity to understand the nature and significance of treatment.  </a:t>
            </a:r>
          </a:p>
          <a:p>
            <a:pPr eaLnBrk="1" hangingPunct="1">
              <a:buNone/>
            </a:pPr>
            <a:r>
              <a:rPr lang="en-US" sz="2000" dirty="0" smtClean="0"/>
              <a:t>	(IC 18-603)</a:t>
            </a:r>
          </a:p>
          <a:p>
            <a:pPr eaLnBrk="1" hangingPunct="1"/>
            <a:r>
              <a:rPr lang="en-US" sz="2400" dirty="0" smtClean="0"/>
              <a:t>Drug treatment or rehab. </a:t>
            </a:r>
          </a:p>
          <a:p>
            <a:pPr lvl="1" eaLnBrk="1" hangingPunct="1"/>
            <a:r>
              <a:rPr lang="en-US" dirty="0" smtClean="0"/>
              <a:t>If minor is age 16 or older, cannot notify parents without minor’s consent</a:t>
            </a:r>
            <a:r>
              <a:rPr lang="en-US" sz="2600" dirty="0" smtClean="0"/>
              <a:t>.</a:t>
            </a:r>
          </a:p>
          <a:p>
            <a:pPr lvl="1" eaLnBrk="1" hangingPunct="1">
              <a:buNone/>
            </a:pPr>
            <a:r>
              <a:rPr lang="en-US" sz="2000" dirty="0" smtClean="0">
                <a:solidFill>
                  <a:schemeClr val="tx1"/>
                </a:solidFill>
              </a:rPr>
              <a:t>(IC 37-3102)</a:t>
            </a:r>
          </a:p>
          <a:p>
            <a:pPr lvl="1" eaLnBrk="1" hangingPunct="1">
              <a:buNone/>
            </a:pPr>
            <a:endParaRPr lang="en-US" sz="26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752600" y="76200"/>
            <a:ext cx="7391400" cy="762000"/>
          </a:xfrm>
          <a:prstGeom prst="rect">
            <a:avLst/>
          </a:prstGeom>
        </p:spPr>
        <p:txBody>
          <a:bodyPr/>
          <a:lstStyle/>
          <a:p>
            <a:pPr eaLnBrk="1" hangingPunct="1"/>
            <a:r>
              <a:rPr lang="en-US" sz="2800" dirty="0" smtClean="0">
                <a:solidFill>
                  <a:schemeClr val="accent2"/>
                </a:solidFill>
              </a:rPr>
              <a:t>Minor’s Capacity: Statutes Allow Minor Consent</a:t>
            </a:r>
          </a:p>
        </p:txBody>
      </p:sp>
      <p:sp>
        <p:nvSpPr>
          <p:cNvPr id="17411" name="Content Placeholder 2"/>
          <p:cNvSpPr>
            <a:spLocks noGrp="1"/>
          </p:cNvSpPr>
          <p:nvPr>
            <p:ph idx="4294967295"/>
          </p:nvPr>
        </p:nvSpPr>
        <p:spPr>
          <a:xfrm>
            <a:off x="381000" y="1219200"/>
            <a:ext cx="8534400" cy="4724400"/>
          </a:xfrm>
          <a:prstGeom prst="rect">
            <a:avLst/>
          </a:prstGeom>
        </p:spPr>
        <p:txBody>
          <a:bodyPr/>
          <a:lstStyle/>
          <a:p>
            <a:pPr eaLnBrk="1" hangingPunct="1"/>
            <a:r>
              <a:rPr lang="en-US" sz="2400" dirty="0" smtClean="0"/>
              <a:t>Age 14:  testing or treatment for reportable infectious or communicable disease.  </a:t>
            </a:r>
          </a:p>
          <a:p>
            <a:pPr eaLnBrk="1" hangingPunct="1">
              <a:buNone/>
            </a:pPr>
            <a:r>
              <a:rPr lang="en-US" sz="2000" dirty="0" smtClean="0"/>
              <a:t>	(IC 39-3801)</a:t>
            </a:r>
          </a:p>
          <a:p>
            <a:pPr eaLnBrk="1" hangingPunct="1"/>
            <a:r>
              <a:rPr lang="en-US" sz="2400" dirty="0" smtClean="0"/>
              <a:t>Age 14:  hospitalization for observation, evaluation and treatment for mental condition.  </a:t>
            </a:r>
          </a:p>
          <a:p>
            <a:pPr lvl="1" eaLnBrk="1" hangingPunct="1"/>
            <a:r>
              <a:rPr lang="en-US" dirty="0" smtClean="0"/>
              <a:t>Treating facility must notify parents</a:t>
            </a:r>
          </a:p>
          <a:p>
            <a:pPr lvl="1" eaLnBrk="1" hangingPunct="1">
              <a:buNone/>
            </a:pPr>
            <a:r>
              <a:rPr lang="en-US" sz="2000" dirty="0" smtClean="0">
                <a:solidFill>
                  <a:schemeClr val="tx1"/>
                </a:solidFill>
              </a:rPr>
              <a:t>(IC 66-318(a)(2))</a:t>
            </a:r>
          </a:p>
          <a:p>
            <a:pPr eaLnBrk="1" hangingPunct="1"/>
            <a:r>
              <a:rPr lang="en-US" sz="2400" dirty="0" smtClean="0"/>
              <a:t>Age 17:  unpaid blood donations.  </a:t>
            </a:r>
          </a:p>
          <a:p>
            <a:pPr eaLnBrk="1" hangingPunct="1">
              <a:buNone/>
            </a:pPr>
            <a:r>
              <a:rPr lang="en-US" sz="2000" dirty="0" smtClean="0"/>
              <a:t>	(IC 39-3701)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5791200" cy="609600"/>
          </a:xfrm>
        </p:spPr>
        <p:txBody>
          <a:bodyPr>
            <a:normAutofit/>
          </a:bodyPr>
          <a:lstStyle/>
          <a:p>
            <a:r>
              <a:rPr lang="en-US" dirty="0" smtClean="0">
                <a:solidFill>
                  <a:schemeClr val="accent2"/>
                </a:solidFill>
              </a:rPr>
              <a:t>Important information</a:t>
            </a:r>
            <a:endParaRPr lang="en-US" dirty="0">
              <a:solidFill>
                <a:schemeClr val="accent2"/>
              </a:solidFill>
            </a:endParaRPr>
          </a:p>
        </p:txBody>
      </p:sp>
      <p:sp>
        <p:nvSpPr>
          <p:cNvPr id="5" name="Slide Number Placeholder 4"/>
          <p:cNvSpPr>
            <a:spLocks noGrp="1"/>
          </p:cNvSpPr>
          <p:nvPr>
            <p:ph type="sldNum" sz="quarter" idx="4294967295"/>
          </p:nvPr>
        </p:nvSpPr>
        <p:spPr>
          <a:xfrm>
            <a:off x="3962400" y="6188077"/>
            <a:ext cx="2133600" cy="365125"/>
          </a:xfrm>
          <a:prstGeom prst="rect">
            <a:avLst/>
          </a:prstGeom>
        </p:spPr>
        <p:txBody>
          <a:bodyPr/>
          <a:lstStyle/>
          <a:p>
            <a:fld id="{A9A2ED87-FC71-44B5-9EDE-04B9F267A4D8}" type="slidenum">
              <a:rPr lang="en-US" smtClean="0"/>
              <a:t>2</a:t>
            </a:fld>
            <a:endParaRPr lang="en-US" dirty="0"/>
          </a:p>
        </p:txBody>
      </p:sp>
      <p:sp>
        <p:nvSpPr>
          <p:cNvPr id="6" name="Content Placeholder 2"/>
          <p:cNvSpPr txBox="1">
            <a:spLocks/>
          </p:cNvSpPr>
          <p:nvPr/>
        </p:nvSpPr>
        <p:spPr bwMode="auto">
          <a:xfrm>
            <a:off x="457200" y="1600201"/>
            <a:ext cx="8229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Arial" charset="0"/>
              <a:buChar char="–"/>
              <a:defRPr sz="2400">
                <a:solidFill>
                  <a:schemeClr val="accent2"/>
                </a:solidFill>
                <a:latin typeface="+mn-lt"/>
              </a:defRPr>
            </a:lvl2pPr>
            <a:lvl3pPr marL="11430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charset="0"/>
              <a:buChar char="–"/>
              <a:defRPr>
                <a:solidFill>
                  <a:schemeClr val="tx1"/>
                </a:solidFill>
                <a:latin typeface="+mn-lt"/>
              </a:defRPr>
            </a:lvl4pPr>
            <a:lvl5pPr marL="2057400" indent="-228600" algn="l" rtl="0" eaLnBrk="0" fontAlgn="base" hangingPunct="0">
              <a:spcBef>
                <a:spcPct val="20000"/>
              </a:spcBef>
              <a:spcAft>
                <a:spcPct val="0"/>
              </a:spcAft>
              <a:buClr>
                <a:schemeClr val="accent2"/>
              </a:buClr>
              <a:buChar char="•"/>
              <a:defRPr>
                <a:solidFill>
                  <a:schemeClr val="tx1"/>
                </a:solidFill>
                <a:latin typeface="+mn-lt"/>
              </a:defRPr>
            </a:lvl5pPr>
            <a:lvl6pPr marL="2514600" indent="-228600" algn="l" rtl="0" fontAlgn="base">
              <a:spcBef>
                <a:spcPct val="20000"/>
              </a:spcBef>
              <a:spcAft>
                <a:spcPct val="0"/>
              </a:spcAft>
              <a:buClr>
                <a:schemeClr val="accent2"/>
              </a:buClr>
              <a:buChar char="•"/>
              <a:defRPr>
                <a:solidFill>
                  <a:schemeClr val="tx1"/>
                </a:solidFill>
                <a:latin typeface="+mn-lt"/>
              </a:defRPr>
            </a:lvl6pPr>
            <a:lvl7pPr marL="2971800" indent="-228600" algn="l" rtl="0" fontAlgn="base">
              <a:spcBef>
                <a:spcPct val="20000"/>
              </a:spcBef>
              <a:spcAft>
                <a:spcPct val="0"/>
              </a:spcAft>
              <a:buClr>
                <a:schemeClr val="accent2"/>
              </a:buClr>
              <a:buChar char="•"/>
              <a:defRPr>
                <a:solidFill>
                  <a:schemeClr val="tx1"/>
                </a:solidFill>
                <a:latin typeface="+mn-lt"/>
              </a:defRPr>
            </a:lvl7pPr>
            <a:lvl8pPr marL="3429000" indent="-228600" algn="l" rtl="0" fontAlgn="base">
              <a:spcBef>
                <a:spcPct val="20000"/>
              </a:spcBef>
              <a:spcAft>
                <a:spcPct val="0"/>
              </a:spcAft>
              <a:buClr>
                <a:schemeClr val="accent2"/>
              </a:buClr>
              <a:buChar char="•"/>
              <a:defRPr>
                <a:solidFill>
                  <a:schemeClr val="tx1"/>
                </a:solidFill>
                <a:latin typeface="+mn-lt"/>
              </a:defRPr>
            </a:lvl8pPr>
            <a:lvl9pPr marL="3886200" indent="-228600" algn="l" rtl="0" fontAlgn="base">
              <a:spcBef>
                <a:spcPct val="20000"/>
              </a:spcBef>
              <a:spcAft>
                <a:spcPct val="0"/>
              </a:spcAft>
              <a:buClr>
                <a:schemeClr val="accent2"/>
              </a:buClr>
              <a:buChar char="•"/>
              <a:defRPr>
                <a:solidFill>
                  <a:schemeClr val="tx1"/>
                </a:solidFill>
                <a:latin typeface="+mn-lt"/>
              </a:defRPr>
            </a:lvl9pPr>
          </a:lstStyle>
          <a:p>
            <a:pPr marL="0" indent="0" algn="just">
              <a:buFont typeface="Wingdings" pitchFamily="2" charset="2"/>
              <a:buNone/>
            </a:pPr>
            <a:r>
              <a:rPr lang="en-US" kern="0" smtClean="0"/>
              <a:t>This presentation is similar to any other seminar designed to provide general information on pertinent legal topics. The statements made and any materials distributed as part of this presentation are provided for educational purposes only. They do not constitute legal advice nor  do they necessarily reflect the views of Holland &amp; Hart LLP or any of its attorneys other than the speakers. This presentation is not intended to create an attorney-client relationship between you and Holland &amp; Hart LLP. If you have specific questions as to the application of the law to your activities, you should seek the advice of your legal counsel.</a:t>
            </a:r>
          </a:p>
          <a:p>
            <a:pPr marL="0" indent="0">
              <a:buFont typeface="Wingdings" pitchFamily="2" charset="2"/>
              <a:buNone/>
            </a:pPr>
            <a:endParaRPr lang="en-US" kern="0" smtClean="0"/>
          </a:p>
          <a:p>
            <a:pPr marL="0" indent="0" algn="just">
              <a:buFont typeface="Wingdings" pitchFamily="2" charset="2"/>
              <a:buNone/>
            </a:pPr>
            <a:r>
              <a:rPr lang="en-US" kern="0" smtClean="0"/>
              <a:t>All Presentations and Other Materials © Holland &amp; Hart</a:t>
            </a:r>
            <a:r>
              <a:rPr lang="en-US" kern="0" cap="small" smtClean="0"/>
              <a:t> LLP </a:t>
            </a:r>
            <a:r>
              <a:rPr lang="en-US" kern="0" smtClean="0"/>
              <a:t>2015</a:t>
            </a:r>
            <a:endParaRPr lang="en-US" kern="0" dirty="0"/>
          </a:p>
        </p:txBody>
      </p:sp>
    </p:spTree>
    <p:extLst>
      <p:ext uri="{BB962C8B-B14F-4D97-AF65-F5344CB8AC3E}">
        <p14:creationId xmlns:p14="http://schemas.microsoft.com/office/powerpoint/2010/main" val="3880859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1828800" y="304800"/>
            <a:ext cx="7315200" cy="609600"/>
          </a:xfrm>
          <a:prstGeom prst="rect">
            <a:avLst/>
          </a:prstGeom>
        </p:spPr>
        <p:txBody>
          <a:bodyPr/>
          <a:lstStyle/>
          <a:p>
            <a:pPr eaLnBrk="1" hangingPunct="1"/>
            <a:r>
              <a:rPr lang="en-US" sz="2800" dirty="0" smtClean="0">
                <a:solidFill>
                  <a:schemeClr val="accent2"/>
                </a:solidFill>
              </a:rPr>
              <a:t>Minor’s Capacity: Mature Minor Doctrine</a:t>
            </a:r>
          </a:p>
        </p:txBody>
      </p:sp>
      <p:sp>
        <p:nvSpPr>
          <p:cNvPr id="18435" name="Content Placeholder 2"/>
          <p:cNvSpPr>
            <a:spLocks noGrp="1"/>
          </p:cNvSpPr>
          <p:nvPr>
            <p:ph idx="4294967295"/>
          </p:nvPr>
        </p:nvSpPr>
        <p:spPr>
          <a:xfrm>
            <a:off x="304800" y="1143000"/>
            <a:ext cx="8534400" cy="4724400"/>
          </a:xfrm>
          <a:prstGeom prst="rect">
            <a:avLst/>
          </a:prstGeom>
        </p:spPr>
        <p:txBody>
          <a:bodyPr/>
          <a:lstStyle/>
          <a:p>
            <a:pPr eaLnBrk="1" hangingPunct="1"/>
            <a:r>
              <a:rPr lang="en-US" dirty="0" smtClean="0"/>
              <a:t>In other states, minors with sufficient maturity may consent to their own care.</a:t>
            </a:r>
          </a:p>
          <a:p>
            <a:pPr eaLnBrk="1" hangingPunct="1"/>
            <a:r>
              <a:rPr lang="en-US" dirty="0" smtClean="0"/>
              <a:t>No Idaho cases.</a:t>
            </a:r>
          </a:p>
          <a:p>
            <a:pPr eaLnBrk="1" hangingPunct="1"/>
            <a:r>
              <a:rPr lang="en-US" dirty="0" smtClean="0"/>
              <a:t>Idaho statutes are ambiguous.</a:t>
            </a:r>
          </a:p>
          <a:p>
            <a:pPr lvl="1" eaLnBrk="1" hangingPunct="1"/>
            <a:r>
              <a:rPr lang="en-US" sz="2800" dirty="0" smtClean="0"/>
              <a:t>IC 39-4503 states “any person” of sufficient comprehension may consent to or refuse their own care.  </a:t>
            </a:r>
            <a:r>
              <a:rPr lang="en-US" sz="2800" i="1" dirty="0" smtClean="0"/>
              <a:t>See also </a:t>
            </a:r>
            <a:r>
              <a:rPr lang="en-US" sz="2800" dirty="0" smtClean="0"/>
              <a:t>IC 18-603 and 18-609A.</a:t>
            </a:r>
          </a:p>
          <a:p>
            <a:pPr lvl="1" eaLnBrk="1" hangingPunct="1"/>
            <a:r>
              <a:rPr lang="en-US" sz="2800" dirty="0" smtClean="0"/>
              <a:t>IC 39-4504 identifies those who may consent for minors.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304800"/>
            <a:ext cx="7391400" cy="609600"/>
          </a:xfrm>
          <a:prstGeom prst="rect">
            <a:avLst/>
          </a:prstGeom>
        </p:spPr>
        <p:txBody>
          <a:bodyPr/>
          <a:lstStyle/>
          <a:p>
            <a:r>
              <a:rPr lang="en-US" sz="2800" dirty="0" smtClean="0">
                <a:solidFill>
                  <a:schemeClr val="accent2"/>
                </a:solidFill>
              </a:rPr>
              <a:t>Minor’s Capacity: Mature Minor Doctrine</a:t>
            </a:r>
            <a:endParaRPr lang="en-US" sz="2800" dirty="0">
              <a:solidFill>
                <a:schemeClr val="accent2"/>
              </a:solidFill>
            </a:endParaRPr>
          </a:p>
        </p:txBody>
      </p:sp>
      <p:sp>
        <p:nvSpPr>
          <p:cNvPr id="3" name="Content Placeholder 2"/>
          <p:cNvSpPr>
            <a:spLocks noGrp="1"/>
          </p:cNvSpPr>
          <p:nvPr>
            <p:ph idx="4294967295"/>
          </p:nvPr>
        </p:nvSpPr>
        <p:spPr>
          <a:xfrm>
            <a:off x="304800" y="1219200"/>
            <a:ext cx="8534400" cy="4724400"/>
          </a:xfrm>
          <a:prstGeom prst="rect">
            <a:avLst/>
          </a:prstGeom>
        </p:spPr>
        <p:txBody>
          <a:bodyPr/>
          <a:lstStyle/>
          <a:p>
            <a:r>
              <a:rPr lang="en-US" dirty="0" smtClean="0"/>
              <a:t>At some point, constitutional rights or parenthood may be decisive.</a:t>
            </a:r>
          </a:p>
          <a:p>
            <a:pPr lvl="1"/>
            <a:r>
              <a:rPr lang="en-US" sz="2800" dirty="0" smtClean="0"/>
              <a:t>Individual probably has fundamental right to make decisions about themselves and their offspring.</a:t>
            </a:r>
          </a:p>
          <a:p>
            <a:pPr lvl="1"/>
            <a:r>
              <a:rPr lang="en-US" sz="2800" dirty="0" smtClean="0"/>
              <a:t>But we don’t have any Idaho cases regarding this right now.</a:t>
            </a:r>
          </a:p>
          <a:p>
            <a:r>
              <a:rPr lang="en-US" dirty="0" smtClean="0"/>
              <a:t>Until then, you may want to consider what Idaho judge or jury would think…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1752600" y="304800"/>
            <a:ext cx="7391400" cy="533400"/>
          </a:xfrm>
          <a:prstGeom prst="rect">
            <a:avLst/>
          </a:prstGeom>
        </p:spPr>
        <p:txBody>
          <a:bodyPr/>
          <a:lstStyle/>
          <a:p>
            <a:pPr eaLnBrk="1" hangingPunct="1"/>
            <a:r>
              <a:rPr lang="en-US" sz="2800" dirty="0" smtClean="0">
                <a:solidFill>
                  <a:schemeClr val="accent2"/>
                </a:solidFill>
              </a:rPr>
              <a:t>Minor’s Capacity: Mature Minor Doctrine</a:t>
            </a:r>
          </a:p>
        </p:txBody>
      </p:sp>
      <p:sp>
        <p:nvSpPr>
          <p:cNvPr id="19459" name="Content Placeholder 2"/>
          <p:cNvSpPr>
            <a:spLocks noGrp="1"/>
          </p:cNvSpPr>
          <p:nvPr>
            <p:ph idx="4294967295"/>
          </p:nvPr>
        </p:nvSpPr>
        <p:spPr>
          <a:xfrm>
            <a:off x="381000" y="1219200"/>
            <a:ext cx="8534400" cy="4724400"/>
          </a:xfrm>
          <a:prstGeom prst="rect">
            <a:avLst/>
          </a:prstGeom>
        </p:spPr>
        <p:txBody>
          <a:bodyPr/>
          <a:lstStyle/>
          <a:p>
            <a:pPr eaLnBrk="1" hangingPunct="1"/>
            <a:r>
              <a:rPr lang="en-US" dirty="0" smtClean="0"/>
              <a:t>Risks of allowing minor to consent to their own care absent express statute or case:</a:t>
            </a:r>
          </a:p>
          <a:p>
            <a:pPr lvl="1" eaLnBrk="1" hangingPunct="1"/>
            <a:r>
              <a:rPr lang="en-US" sz="2800" dirty="0" smtClean="0"/>
              <a:t>May expose practitioner to liability if court concludes minor lacked capacity to consent.</a:t>
            </a:r>
          </a:p>
          <a:p>
            <a:pPr lvl="1" eaLnBrk="1" hangingPunct="1"/>
            <a:r>
              <a:rPr lang="en-US" sz="2800" dirty="0" smtClean="0"/>
              <a:t>May limit ability to disclose info to parents.</a:t>
            </a:r>
          </a:p>
          <a:p>
            <a:pPr lvl="1" eaLnBrk="1" hangingPunct="1"/>
            <a:r>
              <a:rPr lang="en-US" sz="2800" dirty="0" smtClean="0"/>
              <a:t>May limit ability to obtain payment.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1752600" y="304800"/>
            <a:ext cx="7391400" cy="533400"/>
          </a:xfrm>
          <a:prstGeom prst="rect">
            <a:avLst/>
          </a:prstGeom>
        </p:spPr>
        <p:txBody>
          <a:bodyPr/>
          <a:lstStyle/>
          <a:p>
            <a:pPr eaLnBrk="1" hangingPunct="1"/>
            <a:r>
              <a:rPr lang="en-US" sz="2800" dirty="0" smtClean="0">
                <a:solidFill>
                  <a:schemeClr val="accent2"/>
                </a:solidFill>
              </a:rPr>
              <a:t>Minor’s Capacity: Mature Minor Doctrine</a:t>
            </a:r>
          </a:p>
        </p:txBody>
      </p:sp>
      <p:sp>
        <p:nvSpPr>
          <p:cNvPr id="20483" name="Content Placeholder 2"/>
          <p:cNvSpPr>
            <a:spLocks noGrp="1"/>
          </p:cNvSpPr>
          <p:nvPr>
            <p:ph idx="4294967295"/>
          </p:nvPr>
        </p:nvSpPr>
        <p:spPr>
          <a:xfrm>
            <a:off x="304800" y="1143000"/>
            <a:ext cx="8534400" cy="4724400"/>
          </a:xfrm>
          <a:prstGeom prst="rect">
            <a:avLst/>
          </a:prstGeom>
        </p:spPr>
        <p:txBody>
          <a:bodyPr/>
          <a:lstStyle/>
          <a:p>
            <a:pPr eaLnBrk="1" hangingPunct="1"/>
            <a:r>
              <a:rPr lang="en-US" dirty="0" smtClean="0"/>
              <a:t>As general rule, practitioners should require parental consent unless minor is emancipated or statute applies.</a:t>
            </a:r>
          </a:p>
          <a:p>
            <a:pPr eaLnBrk="1" hangingPunct="1"/>
            <a:r>
              <a:rPr lang="en-US" dirty="0" smtClean="0"/>
              <a:t>If rely on mature minor doctrine, be careful; consider, and document relevant factors.</a:t>
            </a:r>
          </a:p>
          <a:p>
            <a:pPr lvl="1" eaLnBrk="1" hangingPunct="1"/>
            <a:r>
              <a:rPr lang="en-US" sz="2800" dirty="0" smtClean="0"/>
              <a:t>Age</a:t>
            </a:r>
          </a:p>
          <a:p>
            <a:pPr lvl="1" eaLnBrk="1" hangingPunct="1"/>
            <a:r>
              <a:rPr lang="en-US" sz="2800" dirty="0" smtClean="0"/>
              <a:t>Maturity, intelligence and understanding per </a:t>
            </a:r>
            <a:br>
              <a:rPr lang="en-US" sz="2800" dirty="0" smtClean="0"/>
            </a:br>
            <a:r>
              <a:rPr lang="en-US" sz="2800" dirty="0" smtClean="0"/>
              <a:t>IC 39-4503</a:t>
            </a:r>
          </a:p>
          <a:p>
            <a:pPr lvl="1" eaLnBrk="1" hangingPunct="1"/>
            <a:r>
              <a:rPr lang="en-US" sz="2800" dirty="0" smtClean="0"/>
              <a:t>Nature of treatment, including risks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1752600" y="304800"/>
            <a:ext cx="7391400" cy="533400"/>
          </a:xfrm>
          <a:prstGeom prst="rect">
            <a:avLst/>
          </a:prstGeom>
        </p:spPr>
        <p:txBody>
          <a:bodyPr/>
          <a:lstStyle/>
          <a:p>
            <a:pPr eaLnBrk="1" hangingPunct="1"/>
            <a:r>
              <a:rPr lang="en-US" sz="2800" dirty="0" smtClean="0">
                <a:solidFill>
                  <a:schemeClr val="accent2"/>
                </a:solidFill>
              </a:rPr>
              <a:t>Authority: Surrogates</a:t>
            </a:r>
          </a:p>
        </p:txBody>
      </p:sp>
      <p:sp>
        <p:nvSpPr>
          <p:cNvPr id="3" name="Content Placeholder 2"/>
          <p:cNvSpPr>
            <a:spLocks noGrp="1"/>
          </p:cNvSpPr>
          <p:nvPr>
            <p:ph idx="4294967295"/>
          </p:nvPr>
        </p:nvSpPr>
        <p:spPr>
          <a:xfrm>
            <a:off x="304800" y="1066800"/>
            <a:ext cx="8534400" cy="4724400"/>
          </a:xfrm>
          <a:prstGeom prst="rect">
            <a:avLst/>
          </a:prstGeom>
        </p:spPr>
        <p:txBody>
          <a:bodyPr/>
          <a:lstStyle/>
          <a:p>
            <a:pPr eaLnBrk="1" hangingPunct="1">
              <a:defRPr/>
            </a:pPr>
            <a:r>
              <a:rPr lang="en-US" sz="2400" dirty="0" smtClean="0"/>
              <a:t>“Consent for the furnishing of … health care … to [1] </a:t>
            </a:r>
            <a:r>
              <a:rPr lang="en-US" sz="2400" u="sng" dirty="0" smtClean="0"/>
              <a:t>any person who is not then capable of giving such consent</a:t>
            </a:r>
            <a:r>
              <a:rPr lang="en-US" sz="2400" dirty="0" smtClean="0"/>
              <a:t> … or [2] </a:t>
            </a:r>
            <a:r>
              <a:rPr lang="en-US" sz="2400" u="sng" dirty="0" smtClean="0"/>
              <a:t>who is a minor</a:t>
            </a:r>
            <a:r>
              <a:rPr lang="en-US" sz="2400" dirty="0" smtClean="0"/>
              <a:t> may be given or refused in the order of priority set forth hereafter; provided</a:t>
            </a:r>
          </a:p>
          <a:p>
            <a:pPr lvl="1" eaLnBrk="1" hangingPunct="1">
              <a:buFont typeface="Arial" pitchFamily="34" charset="0"/>
              <a:buChar char="–"/>
              <a:defRPr/>
            </a:pPr>
            <a:r>
              <a:rPr lang="en-US" dirty="0" smtClean="0">
                <a:solidFill>
                  <a:schemeClr val="tx1"/>
                </a:solidFill>
                <a:ea typeface="+mn-ea"/>
                <a:cs typeface="+mn-cs"/>
              </a:rPr>
              <a:t>that the surrogate decision maker shall have sufficient comprehension as required to consent to his or her own health care, and</a:t>
            </a:r>
          </a:p>
          <a:p>
            <a:pPr lvl="1" eaLnBrk="1" hangingPunct="1">
              <a:buFont typeface="Arial" pitchFamily="34" charset="0"/>
              <a:buChar char="–"/>
              <a:defRPr/>
            </a:pPr>
            <a:r>
              <a:rPr lang="en-US" dirty="0" smtClean="0">
                <a:solidFill>
                  <a:schemeClr val="tx1"/>
                </a:solidFill>
                <a:ea typeface="+mn-ea"/>
                <a:cs typeface="+mn-cs"/>
              </a:rPr>
              <a:t>the surrogate decision maker shall not have authority to consent to or refuse health care contrary to such person's advance directives, POST or wishes expressed by such person while the person was capable of consenting to his or her own health care.”</a:t>
            </a:r>
          </a:p>
          <a:p>
            <a:pPr eaLnBrk="1" hangingPunct="1">
              <a:buFont typeface="Wingdings" pitchFamily="2" charset="2"/>
              <a:buNone/>
              <a:defRPr/>
            </a:pPr>
            <a:r>
              <a:rPr lang="en-US" sz="2000" dirty="0" smtClean="0"/>
              <a:t>(IC 39-4504(1))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1752600" y="228600"/>
            <a:ext cx="7391400" cy="685800"/>
          </a:xfrm>
          <a:prstGeom prst="rect">
            <a:avLst/>
          </a:prstGeom>
        </p:spPr>
        <p:txBody>
          <a:bodyPr/>
          <a:lstStyle/>
          <a:p>
            <a:pPr eaLnBrk="1" hangingPunct="1"/>
            <a:r>
              <a:rPr lang="en-US" sz="2800" dirty="0" smtClean="0">
                <a:solidFill>
                  <a:schemeClr val="accent2"/>
                </a:solidFill>
              </a:rPr>
              <a:t>Authority: Surrogates</a:t>
            </a:r>
          </a:p>
        </p:txBody>
      </p:sp>
      <p:sp>
        <p:nvSpPr>
          <p:cNvPr id="11267" name="Content Placeholder 2"/>
          <p:cNvSpPr>
            <a:spLocks noGrp="1"/>
          </p:cNvSpPr>
          <p:nvPr>
            <p:ph idx="4294967295"/>
          </p:nvPr>
        </p:nvSpPr>
        <p:spPr>
          <a:xfrm>
            <a:off x="381000" y="990600"/>
            <a:ext cx="8534400" cy="4724400"/>
          </a:xfrm>
          <a:prstGeom prst="rect">
            <a:avLst/>
          </a:prstGeom>
        </p:spPr>
        <p:txBody>
          <a:bodyPr/>
          <a:lstStyle/>
          <a:p>
            <a:pPr eaLnBrk="1" hangingPunct="1"/>
            <a:r>
              <a:rPr lang="en-US" sz="2400" dirty="0" smtClean="0"/>
              <a:t>Surrogate decision makers</a:t>
            </a:r>
          </a:p>
          <a:p>
            <a:pPr lvl="1" eaLnBrk="1" hangingPunct="1"/>
            <a:r>
              <a:rPr lang="en-US" sz="2200" dirty="0" smtClean="0"/>
              <a:t>Court appointed guardian.</a:t>
            </a:r>
          </a:p>
          <a:p>
            <a:pPr lvl="1" eaLnBrk="1" hangingPunct="1"/>
            <a:r>
              <a:rPr lang="en-US" sz="2200" dirty="0" smtClean="0"/>
              <a:t>Person named in living will and durable power of attorney if conditions triggering authority are satisfied.</a:t>
            </a:r>
          </a:p>
          <a:p>
            <a:pPr lvl="1" eaLnBrk="1" hangingPunct="1"/>
            <a:r>
              <a:rPr lang="en-US" sz="2200" dirty="0" smtClean="0"/>
              <a:t>Spouse.</a:t>
            </a:r>
          </a:p>
          <a:p>
            <a:pPr lvl="1" eaLnBrk="1" hangingPunct="1"/>
            <a:r>
              <a:rPr lang="en-US" sz="2200" dirty="0" smtClean="0"/>
              <a:t>Adult child.</a:t>
            </a:r>
          </a:p>
          <a:p>
            <a:pPr lvl="1" eaLnBrk="1" hangingPunct="1"/>
            <a:r>
              <a:rPr lang="en-US" sz="2200" dirty="0" smtClean="0"/>
              <a:t>Parent.</a:t>
            </a:r>
          </a:p>
          <a:p>
            <a:pPr lvl="1" eaLnBrk="1" hangingPunct="1"/>
            <a:r>
              <a:rPr lang="en-US" sz="2200" dirty="0" smtClean="0"/>
              <a:t>Delegation of parental authority per IC 15-5-104.</a:t>
            </a:r>
          </a:p>
          <a:p>
            <a:pPr lvl="1" eaLnBrk="1" hangingPunct="1"/>
            <a:r>
              <a:rPr lang="en-US" sz="2200" dirty="0" smtClean="0"/>
              <a:t>Relative representing himself as appropriate responsible person to act under the circumstances.</a:t>
            </a:r>
          </a:p>
          <a:p>
            <a:pPr lvl="1" eaLnBrk="1" hangingPunct="1"/>
            <a:r>
              <a:rPr lang="en-US" sz="2200" dirty="0" smtClean="0"/>
              <a:t>Any other competent person representing himself or herself to be responsible for health care.</a:t>
            </a:r>
          </a:p>
          <a:p>
            <a:pPr eaLnBrk="1" hangingPunct="1">
              <a:buFont typeface="Wingdings" pitchFamily="2" charset="2"/>
              <a:buNone/>
            </a:pPr>
            <a:r>
              <a:rPr lang="en-US" sz="2000" dirty="0" smtClean="0"/>
              <a:t>(IC 39-4504(1))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228600"/>
            <a:ext cx="7391400" cy="685800"/>
          </a:xfrm>
          <a:prstGeom prst="rect">
            <a:avLst/>
          </a:prstGeom>
        </p:spPr>
        <p:txBody>
          <a:bodyPr/>
          <a:lstStyle/>
          <a:p>
            <a:r>
              <a:rPr lang="en-US" sz="2800" dirty="0" smtClean="0">
                <a:solidFill>
                  <a:schemeClr val="accent2"/>
                </a:solidFill>
              </a:rPr>
              <a:t>Authority: Surrogates</a:t>
            </a:r>
            <a:endParaRPr lang="en-US" sz="2800" dirty="0">
              <a:solidFill>
                <a:schemeClr val="accent2"/>
              </a:solidFill>
            </a:endParaRPr>
          </a:p>
        </p:txBody>
      </p:sp>
      <p:sp>
        <p:nvSpPr>
          <p:cNvPr id="3" name="Content Placeholder 2"/>
          <p:cNvSpPr>
            <a:spLocks noGrp="1"/>
          </p:cNvSpPr>
          <p:nvPr>
            <p:ph idx="4294967295"/>
          </p:nvPr>
        </p:nvSpPr>
        <p:spPr>
          <a:xfrm>
            <a:off x="457200" y="1371600"/>
            <a:ext cx="8534400" cy="4724400"/>
          </a:xfrm>
          <a:prstGeom prst="rect">
            <a:avLst/>
          </a:prstGeom>
        </p:spPr>
        <p:txBody>
          <a:bodyPr/>
          <a:lstStyle/>
          <a:p>
            <a:r>
              <a:rPr lang="en-US" dirty="0" smtClean="0"/>
              <a:t>Surrogate who, in good faith, gives consent for another is immune from civil liability.</a:t>
            </a:r>
          </a:p>
          <a:p>
            <a:r>
              <a:rPr lang="en-US" dirty="0" smtClean="0"/>
              <a:t>Practitioner who, in good faith, obtains consent from apparently competent patient or other authorized surrogate is immune from civil liability.</a:t>
            </a:r>
          </a:p>
          <a:p>
            <a:pPr>
              <a:spcBef>
                <a:spcPts val="1200"/>
              </a:spcBef>
              <a:buNone/>
            </a:pPr>
            <a:r>
              <a:rPr lang="en-US" sz="2000" dirty="0" smtClean="0"/>
              <a:t>(IC 39-4504(2)-(3))</a:t>
            </a:r>
          </a:p>
          <a:p>
            <a:pPr>
              <a:buNone/>
            </a:pPr>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1752600" y="304800"/>
            <a:ext cx="7391400" cy="533400"/>
          </a:xfrm>
          <a:prstGeom prst="rect">
            <a:avLst/>
          </a:prstGeom>
        </p:spPr>
        <p:txBody>
          <a:bodyPr/>
          <a:lstStyle/>
          <a:p>
            <a:pPr eaLnBrk="1" hangingPunct="1"/>
            <a:r>
              <a:rPr lang="en-US" sz="2800" dirty="0" smtClean="0">
                <a:solidFill>
                  <a:schemeClr val="accent2"/>
                </a:solidFill>
              </a:rPr>
              <a:t>Authority: Emergency</a:t>
            </a:r>
          </a:p>
        </p:txBody>
      </p:sp>
      <p:sp>
        <p:nvSpPr>
          <p:cNvPr id="11267" name="Content Placeholder 2"/>
          <p:cNvSpPr>
            <a:spLocks noGrp="1"/>
          </p:cNvSpPr>
          <p:nvPr>
            <p:ph idx="4294967295"/>
          </p:nvPr>
        </p:nvSpPr>
        <p:spPr>
          <a:xfrm>
            <a:off x="304800" y="1371600"/>
            <a:ext cx="8534400" cy="4724400"/>
          </a:xfrm>
          <a:prstGeom prst="rect">
            <a:avLst/>
          </a:prstGeom>
        </p:spPr>
        <p:txBody>
          <a:bodyPr/>
          <a:lstStyle/>
          <a:p>
            <a:pPr>
              <a:spcBef>
                <a:spcPts val="1200"/>
              </a:spcBef>
            </a:pPr>
            <a:r>
              <a:rPr lang="en-US" sz="2400" dirty="0" smtClean="0"/>
              <a:t>Consent is implied in an emergency. (IC 39-4504(1))</a:t>
            </a:r>
          </a:p>
          <a:p>
            <a:pPr lvl="1">
              <a:spcBef>
                <a:spcPts val="1200"/>
              </a:spcBef>
            </a:pPr>
            <a:r>
              <a:rPr lang="en-US" sz="2000" dirty="0" smtClean="0"/>
              <a:t>“Substantial likelihood of his or her life or health being seriously endangered by withholding or delay in the rendering of … health care…”</a:t>
            </a:r>
          </a:p>
          <a:p>
            <a:pPr lvl="1">
              <a:spcBef>
                <a:spcPts val="1200"/>
              </a:spcBef>
            </a:pPr>
            <a:r>
              <a:rPr lang="en-US" sz="2000" dirty="0" smtClean="0"/>
              <a:t>“and the person…has not communicated and is unable to communicate his or her treatment wishes…”</a:t>
            </a:r>
          </a:p>
          <a:p>
            <a:pPr>
              <a:spcBef>
                <a:spcPts val="1200"/>
              </a:spcBef>
            </a:pPr>
            <a:r>
              <a:rPr lang="en-US" sz="2400" dirty="0" smtClean="0"/>
              <a:t>Providers immune from liability in an emergency if acted in good faith with no knowledge of facts negating consent. (IC 56-1015)</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304800"/>
            <a:ext cx="7391400" cy="533400"/>
          </a:xfrm>
          <a:prstGeom prst="rect">
            <a:avLst/>
          </a:prstGeom>
        </p:spPr>
        <p:txBody>
          <a:bodyPr/>
          <a:lstStyle/>
          <a:p>
            <a:r>
              <a:rPr lang="en-US" sz="2800" dirty="0" smtClean="0">
                <a:solidFill>
                  <a:schemeClr val="accent2"/>
                </a:solidFill>
              </a:rPr>
              <a:t>Form of Consent</a:t>
            </a:r>
            <a:endParaRPr lang="en-US" sz="2800" dirty="0">
              <a:solidFill>
                <a:schemeClr val="accent2"/>
              </a:solidFill>
            </a:endParaRPr>
          </a:p>
        </p:txBody>
      </p:sp>
      <p:sp>
        <p:nvSpPr>
          <p:cNvPr id="3" name="Content Placeholder 2"/>
          <p:cNvSpPr>
            <a:spLocks noGrp="1"/>
          </p:cNvSpPr>
          <p:nvPr>
            <p:ph idx="4294967295"/>
          </p:nvPr>
        </p:nvSpPr>
        <p:spPr>
          <a:xfrm>
            <a:off x="304800" y="1447800"/>
            <a:ext cx="8534400" cy="4724400"/>
          </a:xfrm>
          <a:prstGeom prst="rect">
            <a:avLst/>
          </a:prstGeom>
        </p:spPr>
        <p:txBody>
          <a:bodyPr/>
          <a:lstStyle/>
          <a:p>
            <a:r>
              <a:rPr lang="en-US" sz="1800" dirty="0" smtClean="0"/>
              <a:t>“It is not essential to the validity of any consent … that the consent be in writing or any other specific form of expression.”</a:t>
            </a:r>
          </a:p>
          <a:p>
            <a:pPr>
              <a:buNone/>
            </a:pPr>
            <a:r>
              <a:rPr lang="en-US" sz="1800" dirty="0" smtClean="0"/>
              <a:t>(IC 39-4507)</a:t>
            </a:r>
          </a:p>
          <a:p>
            <a:r>
              <a:rPr lang="en-US" sz="1800" dirty="0" smtClean="0"/>
              <a:t>Under Idaho law, consent may be:</a:t>
            </a:r>
          </a:p>
          <a:p>
            <a:pPr lvl="1"/>
            <a:r>
              <a:rPr lang="en-US" sz="1800" dirty="0" smtClean="0"/>
              <a:t>Implied</a:t>
            </a:r>
          </a:p>
          <a:p>
            <a:pPr lvl="1"/>
            <a:r>
              <a:rPr lang="en-US" sz="1800" dirty="0" smtClean="0"/>
              <a:t>Oral</a:t>
            </a:r>
          </a:p>
          <a:p>
            <a:pPr lvl="1"/>
            <a:r>
              <a:rPr lang="en-US" sz="1800" dirty="0" smtClean="0"/>
              <a:t>Written</a:t>
            </a:r>
          </a:p>
          <a:p>
            <a:r>
              <a:rPr lang="en-US" sz="1800" dirty="0" smtClean="0"/>
              <a:t>Other laws or </a:t>
            </a:r>
            <a:r>
              <a:rPr lang="en-US" sz="1800" dirty="0" err="1" smtClean="0"/>
              <a:t>payor</a:t>
            </a:r>
            <a:r>
              <a:rPr lang="en-US" sz="1800" dirty="0" smtClean="0"/>
              <a:t> standards may require documented consent, e.g., </a:t>
            </a:r>
          </a:p>
          <a:p>
            <a:pPr lvl="1"/>
            <a:r>
              <a:rPr lang="en-US" sz="1800" dirty="0" err="1" smtClean="0"/>
              <a:t>COPs</a:t>
            </a:r>
            <a:r>
              <a:rPr lang="en-US" sz="1800" dirty="0" smtClean="0"/>
              <a:t> 42 </a:t>
            </a:r>
            <a:r>
              <a:rPr lang="en-US" sz="1800" dirty="0" err="1" smtClean="0"/>
              <a:t>CFR</a:t>
            </a:r>
            <a:r>
              <a:rPr lang="en-US" sz="1800" dirty="0" smtClean="0"/>
              <a:t> 482.13(b), 482.24(c)(2)(v), 42 </a:t>
            </a:r>
            <a:r>
              <a:rPr lang="en-US" sz="1800" dirty="0" err="1" smtClean="0"/>
              <a:t>CFR</a:t>
            </a:r>
            <a:r>
              <a:rPr lang="en-US" sz="1800" dirty="0" smtClean="0"/>
              <a:t> 482.51(b)(2); 485</a:t>
            </a:r>
          </a:p>
          <a:p>
            <a:pPr lvl="1"/>
            <a:r>
              <a:rPr lang="en-US" sz="1800" dirty="0" smtClean="0"/>
              <a:t>Joint Commission RC.02.01.01</a:t>
            </a:r>
          </a:p>
          <a:p>
            <a:r>
              <a:rPr lang="en-US" sz="1800" dirty="0"/>
              <a:t>If it’s in writing, it’s presumed to be valid</a:t>
            </a:r>
            <a:r>
              <a:rPr lang="en-US" sz="1800" dirty="0" smtClean="0"/>
              <a:t>! (</a:t>
            </a:r>
            <a:r>
              <a:rPr lang="en-US" sz="1800" dirty="0"/>
              <a:t>IC 39-4507)</a:t>
            </a:r>
          </a:p>
          <a:p>
            <a:endParaRPr lang="en-US" dirty="0" smtClean="0"/>
          </a:p>
          <a:p>
            <a:endParaRPr lang="en-US" sz="2400" dirty="0"/>
          </a:p>
        </p:txBody>
      </p:sp>
      <p:sp>
        <p:nvSpPr>
          <p:cNvPr id="4" name="Right Brace 3"/>
          <p:cNvSpPr/>
          <p:nvPr/>
        </p:nvSpPr>
        <p:spPr>
          <a:xfrm>
            <a:off x="1905000" y="2667000"/>
            <a:ext cx="457200" cy="1066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2409265" y="2667000"/>
            <a:ext cx="5257800" cy="1015663"/>
          </a:xfrm>
          <a:prstGeom prst="rect">
            <a:avLst/>
          </a:prstGeom>
          <a:noFill/>
        </p:spPr>
        <p:txBody>
          <a:bodyPr wrap="square" rtlCol="0">
            <a:spAutoFit/>
          </a:bodyPr>
          <a:lstStyle/>
          <a:p>
            <a:r>
              <a:rPr lang="en-US" sz="2000" dirty="0" smtClean="0">
                <a:solidFill>
                  <a:srgbClr val="FF0000"/>
                </a:solidFill>
              </a:rPr>
              <a:t>The more significant the treatment, the greater the need to document informed consent.</a:t>
            </a:r>
            <a:endParaRPr lang="en-US" sz="2000"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304800"/>
            <a:ext cx="7391400" cy="533400"/>
          </a:xfrm>
          <a:prstGeom prst="rect">
            <a:avLst/>
          </a:prstGeom>
        </p:spPr>
        <p:txBody>
          <a:bodyPr/>
          <a:lstStyle/>
          <a:p>
            <a:r>
              <a:rPr lang="en-US" dirty="0" smtClean="0">
                <a:solidFill>
                  <a:schemeClr val="accent2"/>
                </a:solidFill>
              </a:rPr>
              <a:t>Form of Consent: Suggestions</a:t>
            </a:r>
            <a:endParaRPr lang="en-US" dirty="0">
              <a:solidFill>
                <a:schemeClr val="accent2"/>
              </a:solidFill>
            </a:endParaRPr>
          </a:p>
        </p:txBody>
      </p:sp>
      <p:sp>
        <p:nvSpPr>
          <p:cNvPr id="3" name="Content Placeholder 2"/>
          <p:cNvSpPr>
            <a:spLocks noGrp="1"/>
          </p:cNvSpPr>
          <p:nvPr>
            <p:ph idx="4294967295"/>
          </p:nvPr>
        </p:nvSpPr>
        <p:spPr>
          <a:xfrm>
            <a:off x="1600200" y="1066800"/>
            <a:ext cx="7543800" cy="5029200"/>
          </a:xfrm>
          <a:prstGeom prst="rect">
            <a:avLst/>
          </a:prstGeom>
        </p:spPr>
        <p:txBody>
          <a:bodyPr/>
          <a:lstStyle/>
          <a:p>
            <a:r>
              <a:rPr lang="en-US" sz="2400" dirty="0" smtClean="0"/>
              <a:t>Specific consent:  significant treatment</a:t>
            </a:r>
          </a:p>
          <a:p>
            <a:pPr lvl="1"/>
            <a:r>
              <a:rPr lang="en-US" dirty="0" smtClean="0"/>
              <a:t>Communication about specific treatment.</a:t>
            </a:r>
          </a:p>
          <a:p>
            <a:pPr lvl="1"/>
            <a:r>
              <a:rPr lang="en-US" dirty="0" smtClean="0"/>
              <a:t>Pre-published forms may help provide info and document consent, but beware undue reliance.</a:t>
            </a:r>
          </a:p>
          <a:p>
            <a:pPr lvl="1"/>
            <a:r>
              <a:rPr lang="en-US" dirty="0" smtClean="0"/>
              <a:t>Medical record notes confirming that elements of consent satisfied, e.g., patient competency, discussion, understanding, questions/answers.</a:t>
            </a:r>
          </a:p>
          <a:p>
            <a:r>
              <a:rPr lang="en-US" sz="2400" dirty="0" smtClean="0"/>
              <a:t>General consent:  upon registration</a:t>
            </a:r>
          </a:p>
          <a:p>
            <a:pPr lvl="1"/>
            <a:r>
              <a:rPr lang="en-US" dirty="0" smtClean="0"/>
              <a:t>Covers basic treatment activities, e.g., physical exams, basic medications, diagnostic tests, labs and pathology, photos, etc.</a:t>
            </a:r>
          </a:p>
          <a:p>
            <a:r>
              <a:rPr lang="en-US" sz="2400" dirty="0" smtClean="0"/>
              <a:t>Implied consent</a:t>
            </a:r>
          </a:p>
          <a:p>
            <a:pPr lvl="1"/>
            <a:endParaRPr lang="en-US" dirty="0"/>
          </a:p>
        </p:txBody>
      </p:sp>
      <p:sp>
        <p:nvSpPr>
          <p:cNvPr id="4" name="Up Arrow 3"/>
          <p:cNvSpPr/>
          <p:nvPr/>
        </p:nvSpPr>
        <p:spPr>
          <a:xfrm>
            <a:off x="304800" y="1143000"/>
            <a:ext cx="990600" cy="5105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844033" y="3815834"/>
            <a:ext cx="3276600" cy="369332"/>
          </a:xfrm>
          <a:prstGeom prst="rect">
            <a:avLst/>
          </a:prstGeom>
          <a:noFill/>
        </p:spPr>
        <p:txBody>
          <a:bodyPr wrap="square" rtlCol="0">
            <a:spAutoFit/>
          </a:bodyPr>
          <a:lstStyle/>
          <a:p>
            <a:pPr algn="ctr"/>
            <a:r>
              <a:rPr lang="en-US" dirty="0" smtClean="0"/>
              <a:t>Invasiveness and Risks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152400"/>
            <a:ext cx="4648200" cy="1066800"/>
          </a:xfrm>
          <a:prstGeom prst="rect">
            <a:avLst/>
          </a:prstGeom>
        </p:spPr>
        <p:txBody>
          <a:bodyPr/>
          <a:lstStyle/>
          <a:p>
            <a:r>
              <a:rPr lang="en-US" dirty="0" smtClean="0">
                <a:solidFill>
                  <a:schemeClr val="accent2"/>
                </a:solidFill>
              </a:rPr>
              <a:t>What we’ll cover</a:t>
            </a:r>
            <a:endParaRPr lang="en-US" dirty="0">
              <a:solidFill>
                <a:schemeClr val="accent2"/>
              </a:solidFill>
            </a:endParaRPr>
          </a:p>
        </p:txBody>
      </p:sp>
      <p:sp>
        <p:nvSpPr>
          <p:cNvPr id="3" name="Content Placeholder 2"/>
          <p:cNvSpPr>
            <a:spLocks noGrp="1"/>
          </p:cNvSpPr>
          <p:nvPr>
            <p:ph idx="4294967295"/>
          </p:nvPr>
        </p:nvSpPr>
        <p:spPr>
          <a:xfrm>
            <a:off x="457200" y="1447800"/>
            <a:ext cx="8534400" cy="4724400"/>
          </a:xfrm>
          <a:prstGeom prst="rect">
            <a:avLst/>
          </a:prstGeom>
        </p:spPr>
        <p:txBody>
          <a:bodyPr/>
          <a:lstStyle/>
          <a:p>
            <a:r>
              <a:rPr lang="en-US" dirty="0" smtClean="0"/>
              <a:t>Informed consent for treatment</a:t>
            </a:r>
          </a:p>
          <a:p>
            <a:r>
              <a:rPr lang="en-US" dirty="0" smtClean="0"/>
              <a:t>Refusal of consent for treatment</a:t>
            </a:r>
          </a:p>
          <a:p>
            <a:r>
              <a:rPr lang="en-US" dirty="0" smtClean="0"/>
              <a:t>Advance directives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304800"/>
            <a:ext cx="7391400" cy="533400"/>
          </a:xfrm>
          <a:prstGeom prst="rect">
            <a:avLst/>
          </a:prstGeom>
        </p:spPr>
        <p:txBody>
          <a:bodyPr/>
          <a:lstStyle/>
          <a:p>
            <a:r>
              <a:rPr lang="en-US" dirty="0" smtClean="0">
                <a:solidFill>
                  <a:schemeClr val="accent2"/>
                </a:solidFill>
              </a:rPr>
              <a:t>Form of Consent: Consent Form</a:t>
            </a:r>
            <a:endParaRPr lang="en-US" dirty="0">
              <a:solidFill>
                <a:schemeClr val="accent2"/>
              </a:solidFill>
            </a:endParaRPr>
          </a:p>
        </p:txBody>
      </p:sp>
      <p:sp>
        <p:nvSpPr>
          <p:cNvPr id="3" name="Content Placeholder 2"/>
          <p:cNvSpPr>
            <a:spLocks noGrp="1"/>
          </p:cNvSpPr>
          <p:nvPr>
            <p:ph idx="4294967295"/>
          </p:nvPr>
        </p:nvSpPr>
        <p:spPr>
          <a:xfrm>
            <a:off x="304800" y="914400"/>
            <a:ext cx="8534400" cy="4724400"/>
          </a:xfrm>
          <a:prstGeom prst="rect">
            <a:avLst/>
          </a:prstGeom>
        </p:spPr>
        <p:txBody>
          <a:bodyPr/>
          <a:lstStyle/>
          <a:p>
            <a:r>
              <a:rPr lang="en-US" sz="2200" dirty="0" smtClean="0"/>
              <a:t>Name and signature of patient or legal representative.</a:t>
            </a:r>
          </a:p>
          <a:p>
            <a:r>
              <a:rPr lang="en-US" sz="2200" dirty="0" smtClean="0"/>
              <a:t>Name of the provider.</a:t>
            </a:r>
          </a:p>
          <a:p>
            <a:r>
              <a:rPr lang="en-US" sz="2200" dirty="0" smtClean="0"/>
              <a:t>Name of treatment or procedures. </a:t>
            </a:r>
          </a:p>
          <a:p>
            <a:r>
              <a:rPr lang="en-US" sz="2200" dirty="0" smtClean="0"/>
              <a:t>Name of all practitioners performing the procedure and individual significant tasks if more than one practitioner.</a:t>
            </a:r>
          </a:p>
          <a:p>
            <a:r>
              <a:rPr lang="en-US" sz="2200" dirty="0" smtClean="0"/>
              <a:t>Risks and benefits.</a:t>
            </a:r>
          </a:p>
          <a:p>
            <a:r>
              <a:rPr lang="en-US" sz="2200" dirty="0" smtClean="0"/>
              <a:t>Alternative procedures and treatments and their risks .</a:t>
            </a:r>
          </a:p>
          <a:p>
            <a:r>
              <a:rPr lang="en-US" sz="2200" dirty="0" smtClean="0"/>
              <a:t>Date and time consent is obtained.</a:t>
            </a:r>
          </a:p>
          <a:p>
            <a:r>
              <a:rPr lang="en-US" sz="2200" dirty="0" smtClean="0"/>
              <a:t>Statement confirming procedure was explained to patient.</a:t>
            </a:r>
          </a:p>
          <a:p>
            <a:r>
              <a:rPr lang="en-US" sz="2200" dirty="0" smtClean="0"/>
              <a:t>Signature of person witnessing the consent.</a:t>
            </a:r>
          </a:p>
          <a:p>
            <a:r>
              <a:rPr lang="en-US" sz="2200" dirty="0" smtClean="0"/>
              <a:t>Name and signature of person who explained the procedure to the patient or guardian.</a:t>
            </a:r>
          </a:p>
          <a:p>
            <a:pPr>
              <a:spcBef>
                <a:spcPts val="1200"/>
              </a:spcBef>
              <a:buNone/>
            </a:pPr>
            <a:r>
              <a:rPr lang="en-US" sz="2000" dirty="0" smtClean="0"/>
              <a:t>(</a:t>
            </a:r>
            <a:r>
              <a:rPr lang="en-US" sz="2000" i="1" dirty="0" smtClean="0"/>
              <a:t>See</a:t>
            </a:r>
            <a:r>
              <a:rPr lang="en-US" sz="2000" dirty="0" smtClean="0"/>
              <a:t> CMS </a:t>
            </a:r>
            <a:r>
              <a:rPr lang="en-US" sz="2000" dirty="0" err="1" smtClean="0"/>
              <a:t>SOM</a:t>
            </a:r>
            <a:r>
              <a:rPr lang="en-US" sz="2000" dirty="0" smtClean="0"/>
              <a:t> to 42 </a:t>
            </a:r>
            <a:r>
              <a:rPr lang="en-US" sz="2000" dirty="0" err="1" smtClean="0"/>
              <a:t>CFR</a:t>
            </a:r>
            <a:r>
              <a:rPr lang="en-US" sz="2000" dirty="0" smtClean="0"/>
              <a:t> 482.24(c)(2)(v)).</a:t>
            </a:r>
          </a:p>
          <a:p>
            <a:pPr>
              <a:buNone/>
            </a:pPr>
            <a:endParaRPr lang="en-US" sz="2200" dirty="0" smtClean="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304800"/>
            <a:ext cx="7391400" cy="533400"/>
          </a:xfrm>
          <a:prstGeom prst="rect">
            <a:avLst/>
          </a:prstGeom>
        </p:spPr>
        <p:txBody>
          <a:bodyPr/>
          <a:lstStyle/>
          <a:p>
            <a:r>
              <a:rPr lang="en-US" dirty="0" smtClean="0">
                <a:solidFill>
                  <a:schemeClr val="accent2"/>
                </a:solidFill>
              </a:rPr>
              <a:t>Informed Consent</a:t>
            </a:r>
            <a:endParaRPr lang="en-US" dirty="0">
              <a:solidFill>
                <a:schemeClr val="accent2"/>
              </a:solidFill>
            </a:endParaRPr>
          </a:p>
        </p:txBody>
      </p:sp>
      <p:sp>
        <p:nvSpPr>
          <p:cNvPr id="3" name="Content Placeholder 2"/>
          <p:cNvSpPr>
            <a:spLocks noGrp="1"/>
          </p:cNvSpPr>
          <p:nvPr>
            <p:ph idx="4294967295"/>
          </p:nvPr>
        </p:nvSpPr>
        <p:spPr>
          <a:xfrm>
            <a:off x="381000" y="1066800"/>
            <a:ext cx="8534400" cy="4724400"/>
          </a:xfrm>
          <a:prstGeom prst="rect">
            <a:avLst/>
          </a:prstGeom>
        </p:spPr>
        <p:txBody>
          <a:bodyPr/>
          <a:lstStyle/>
          <a:p>
            <a:r>
              <a:rPr lang="en-US" dirty="0" smtClean="0"/>
              <a:t>For valid consent: inform the patient of [1] </a:t>
            </a:r>
            <a:r>
              <a:rPr lang="en-US" u="sng" dirty="0" smtClean="0"/>
              <a:t>the need for</a:t>
            </a:r>
            <a:r>
              <a:rPr lang="en-US" dirty="0" smtClean="0"/>
              <a:t>, [2] </a:t>
            </a:r>
            <a:r>
              <a:rPr lang="en-US" u="sng" dirty="0" smtClean="0"/>
              <a:t>the nature of</a:t>
            </a:r>
            <a:r>
              <a:rPr lang="en-US" dirty="0" smtClean="0"/>
              <a:t>, and [3</a:t>
            </a:r>
            <a:r>
              <a:rPr lang="en-US" u="sng" dirty="0" smtClean="0"/>
              <a:t>] the significant risks</a:t>
            </a:r>
            <a:r>
              <a:rPr lang="en-US" dirty="0" smtClean="0"/>
              <a:t> involved in the care to be provided. </a:t>
            </a:r>
          </a:p>
          <a:p>
            <a:r>
              <a:rPr lang="en-US" dirty="0" smtClean="0"/>
              <a:t>Ask yourself: </a:t>
            </a:r>
            <a:r>
              <a:rPr lang="en-US" i="1" dirty="0" smtClean="0"/>
              <a:t>“What </a:t>
            </a:r>
            <a:r>
              <a:rPr lang="en-US" i="1" dirty="0"/>
              <a:t>info would other practitioners in community give?”</a:t>
            </a:r>
          </a:p>
          <a:p>
            <a:pPr lvl="1"/>
            <a:r>
              <a:rPr lang="en-US" sz="2000" dirty="0" smtClean="0"/>
              <a:t>For valid consent, provider should disclose information that would </a:t>
            </a:r>
            <a:r>
              <a:rPr lang="en-US" sz="2000" u="sng" dirty="0"/>
              <a:t>ordinarily be </a:t>
            </a:r>
            <a:r>
              <a:rPr lang="en-US" sz="2000" u="sng" dirty="0" smtClean="0"/>
              <a:t>given </a:t>
            </a:r>
            <a:r>
              <a:rPr lang="en-US" sz="2000" u="sng" dirty="0"/>
              <a:t>under the same or similar circumstances, by a like health care provider of good standing practicing in the same community</a:t>
            </a:r>
            <a:r>
              <a:rPr lang="en-US" sz="2000" dirty="0"/>
              <a:t>. As used in this section, the term "in the same community" refers to that geographic area ordinarily served by the licensed general hospital at or nearest to which such consent is given.</a:t>
            </a:r>
          </a:p>
          <a:p>
            <a:pPr marL="0" indent="0">
              <a:buNone/>
            </a:pPr>
            <a:r>
              <a:rPr lang="en-US" sz="2000" dirty="0" smtClean="0"/>
              <a:t>(</a:t>
            </a:r>
            <a:r>
              <a:rPr lang="en-US" sz="2000" dirty="0"/>
              <a:t>IC 39-4506)</a:t>
            </a:r>
          </a:p>
          <a:p>
            <a:endParaRPr lang="en-US" sz="20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304800"/>
            <a:ext cx="7467600" cy="533400"/>
          </a:xfrm>
          <a:prstGeom prst="rect">
            <a:avLst/>
          </a:prstGeom>
        </p:spPr>
        <p:txBody>
          <a:bodyPr/>
          <a:lstStyle/>
          <a:p>
            <a:r>
              <a:rPr lang="en-US" dirty="0" smtClean="0">
                <a:solidFill>
                  <a:schemeClr val="accent2"/>
                </a:solidFill>
              </a:rPr>
              <a:t>Informed Consent</a:t>
            </a:r>
            <a:endParaRPr lang="en-US" dirty="0">
              <a:solidFill>
                <a:schemeClr val="accent2"/>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529029688"/>
              </p:ext>
            </p:extLst>
          </p:nvPr>
        </p:nvGraphicFramePr>
        <p:xfrm>
          <a:off x="457200" y="1249680"/>
          <a:ext cx="8305800" cy="5303520"/>
        </p:xfrm>
        <a:graphic>
          <a:graphicData uri="http://schemas.openxmlformats.org/drawingml/2006/table">
            <a:tbl>
              <a:tblPr firstRow="1" bandRow="1">
                <a:tableStyleId>{5C22544A-7EE6-4342-B048-85BDC9FD1C3A}</a:tableStyleId>
              </a:tblPr>
              <a:tblGrid>
                <a:gridCol w="4152900"/>
                <a:gridCol w="4152900"/>
              </a:tblGrid>
              <a:tr h="804041">
                <a:tc>
                  <a:txBody>
                    <a:bodyPr/>
                    <a:lstStyle/>
                    <a:p>
                      <a:r>
                        <a:rPr lang="en-US" sz="2400" dirty="0" smtClean="0"/>
                        <a:t>Informed</a:t>
                      </a:r>
                      <a:r>
                        <a:rPr lang="en-US" sz="2400" baseline="0" dirty="0" smtClean="0"/>
                        <a:t> Consent = Communication</a:t>
                      </a:r>
                      <a:endParaRPr lang="en-US" sz="2400" dirty="0"/>
                    </a:p>
                  </a:txBody>
                  <a:tcPr/>
                </a:tc>
                <a:tc>
                  <a:txBody>
                    <a:bodyPr/>
                    <a:lstStyle/>
                    <a:p>
                      <a:r>
                        <a:rPr lang="en-US" sz="2400" dirty="0" smtClean="0"/>
                        <a:t>Consent form = Documentation</a:t>
                      </a:r>
                      <a:endParaRPr lang="en-US" sz="2400" dirty="0"/>
                    </a:p>
                  </a:txBody>
                  <a:tcPr/>
                </a:tc>
              </a:tr>
              <a:tr h="4377559">
                <a:tc>
                  <a:txBody>
                    <a:bodyPr/>
                    <a:lstStyle/>
                    <a:p>
                      <a:pPr>
                        <a:buFont typeface="Arial" pitchFamily="34" charset="0"/>
                        <a:buChar char="•"/>
                      </a:pPr>
                      <a:r>
                        <a:rPr lang="en-US" sz="2400" dirty="0" smtClean="0"/>
                        <a:t>  Practitioner communicates info</a:t>
                      </a:r>
                      <a:r>
                        <a:rPr lang="en-US" sz="2400" baseline="0" dirty="0" smtClean="0"/>
                        <a:t> relevant to treatment</a:t>
                      </a:r>
                    </a:p>
                    <a:p>
                      <a:pPr>
                        <a:buFont typeface="Arial" pitchFamily="34" charset="0"/>
                        <a:buChar char="•"/>
                      </a:pPr>
                      <a:endParaRPr lang="en-US" sz="2400" baseline="0" dirty="0" smtClean="0"/>
                    </a:p>
                    <a:p>
                      <a:pPr>
                        <a:buFont typeface="Arial" pitchFamily="34" charset="0"/>
                        <a:buChar char="•"/>
                      </a:pPr>
                      <a:r>
                        <a:rPr lang="en-US" sz="2400" baseline="0" dirty="0" smtClean="0"/>
                        <a:t>  Patient understands the material facts, e.g., benefits, risks, and likely consequence of the proposed treatment and alternatives.</a:t>
                      </a:r>
                    </a:p>
                    <a:p>
                      <a:pPr>
                        <a:buFont typeface="Arial" pitchFamily="34" charset="0"/>
                        <a:buChar char="•"/>
                      </a:pPr>
                      <a:endParaRPr lang="en-US" sz="2400" baseline="0" dirty="0" smtClean="0"/>
                    </a:p>
                    <a:p>
                      <a:pPr>
                        <a:buFont typeface="Arial" pitchFamily="34" charset="0"/>
                        <a:buChar char="•"/>
                      </a:pPr>
                      <a:r>
                        <a:rPr lang="en-US" sz="2400" baseline="0" dirty="0" smtClean="0"/>
                        <a:t>  Patient makes informed decision to consent or refuse treatment.</a:t>
                      </a:r>
                      <a:endParaRPr lang="en-US" sz="2400" dirty="0"/>
                    </a:p>
                  </a:txBody>
                  <a:tcPr/>
                </a:tc>
                <a:tc>
                  <a:txBody>
                    <a:bodyPr/>
                    <a:lstStyle/>
                    <a:p>
                      <a:pPr>
                        <a:buFont typeface="Arial" pitchFamily="34" charset="0"/>
                        <a:buChar char="•"/>
                      </a:pPr>
                      <a:r>
                        <a:rPr lang="en-US" sz="2400" dirty="0" smtClean="0"/>
                        <a:t>  Supplements oral or other info given by the</a:t>
                      </a:r>
                      <a:r>
                        <a:rPr lang="en-US" sz="2400" baseline="0" dirty="0" smtClean="0"/>
                        <a:t> practitioner.</a:t>
                      </a:r>
                    </a:p>
                    <a:p>
                      <a:pPr>
                        <a:buFont typeface="Arial" pitchFamily="34" charset="0"/>
                        <a:buChar char="•"/>
                      </a:pPr>
                      <a:endParaRPr lang="en-US" sz="2400" baseline="0" dirty="0" smtClean="0"/>
                    </a:p>
                    <a:p>
                      <a:pPr>
                        <a:buFont typeface="Arial" pitchFamily="34" charset="0"/>
                        <a:buChar char="•"/>
                      </a:pPr>
                      <a:r>
                        <a:rPr lang="en-US" sz="2400" baseline="0" dirty="0" smtClean="0"/>
                        <a:t>  Documents that the communication process took place, e.g., that practitioner communicated relevant info, patient understood info, and patient made voluntary, informed decision.</a:t>
                      </a:r>
                      <a:endParaRPr lang="en-US" sz="2400" dirty="0"/>
                    </a:p>
                  </a:txBody>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381000"/>
            <a:ext cx="7391400" cy="533400"/>
          </a:xfrm>
          <a:prstGeom prst="rect">
            <a:avLst/>
          </a:prstGeom>
        </p:spPr>
        <p:txBody>
          <a:bodyPr/>
          <a:lstStyle/>
          <a:p>
            <a:r>
              <a:rPr lang="en-US" dirty="0" smtClean="0">
                <a:solidFill>
                  <a:schemeClr val="accent2"/>
                </a:solidFill>
              </a:rPr>
              <a:t>Informed Consent</a:t>
            </a:r>
            <a:endParaRPr lang="en-US" dirty="0">
              <a:solidFill>
                <a:schemeClr val="accent2"/>
              </a:solidFill>
            </a:endParaRPr>
          </a:p>
        </p:txBody>
      </p:sp>
      <p:sp>
        <p:nvSpPr>
          <p:cNvPr id="3" name="Content Placeholder 2"/>
          <p:cNvSpPr>
            <a:spLocks noGrp="1"/>
          </p:cNvSpPr>
          <p:nvPr>
            <p:ph idx="4294967295"/>
          </p:nvPr>
        </p:nvSpPr>
        <p:spPr>
          <a:xfrm>
            <a:off x="381000" y="1143000"/>
            <a:ext cx="8534400" cy="4724400"/>
          </a:xfrm>
          <a:prstGeom prst="rect">
            <a:avLst/>
          </a:prstGeom>
        </p:spPr>
        <p:txBody>
          <a:bodyPr/>
          <a:lstStyle/>
          <a:p>
            <a:r>
              <a:rPr lang="en-US" dirty="0" smtClean="0"/>
              <a:t>Ensure that patient </a:t>
            </a:r>
            <a:r>
              <a:rPr lang="en-US" u="sng" dirty="0" smtClean="0"/>
              <a:t>understands</a:t>
            </a:r>
            <a:r>
              <a:rPr lang="en-US" dirty="0" smtClean="0"/>
              <a:t>.</a:t>
            </a:r>
          </a:p>
          <a:p>
            <a:pPr lvl="1"/>
            <a:r>
              <a:rPr lang="en-US" dirty="0" smtClean="0"/>
              <a:t>Evaluate whether patient is in a condition so as to be able to process relevant info.</a:t>
            </a:r>
          </a:p>
          <a:p>
            <a:pPr lvl="1"/>
            <a:r>
              <a:rPr lang="en-US" dirty="0" smtClean="0"/>
              <a:t>Speak at the patient’s level of understanding.</a:t>
            </a:r>
          </a:p>
          <a:p>
            <a:pPr lvl="1"/>
            <a:r>
              <a:rPr lang="en-US" dirty="0" smtClean="0"/>
              <a:t>Beware language barriers.</a:t>
            </a:r>
          </a:p>
          <a:p>
            <a:pPr lvl="2"/>
            <a:r>
              <a:rPr lang="en-US" sz="2400" dirty="0" smtClean="0"/>
              <a:t>Discrimination statutes may require interpreters, translators, or communication aids.</a:t>
            </a:r>
          </a:p>
          <a:p>
            <a:pPr lvl="1"/>
            <a:r>
              <a:rPr lang="en-US" dirty="0" smtClean="0"/>
              <a:t>Supplement oral communications with written or visual material and documentation.</a:t>
            </a:r>
          </a:p>
          <a:p>
            <a:pPr lvl="1"/>
            <a:r>
              <a:rPr lang="en-US" dirty="0" smtClean="0"/>
              <a:t>Give the patient an opportunity to ask questions and receive answers.</a:t>
            </a:r>
          </a:p>
          <a:p>
            <a:pPr lvl="1"/>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304800"/>
            <a:ext cx="7391400" cy="533400"/>
          </a:xfrm>
          <a:prstGeom prst="rect">
            <a:avLst/>
          </a:prstGeom>
        </p:spPr>
        <p:txBody>
          <a:bodyPr/>
          <a:lstStyle/>
          <a:p>
            <a:r>
              <a:rPr lang="en-US" dirty="0" smtClean="0">
                <a:solidFill>
                  <a:schemeClr val="accent2"/>
                </a:solidFill>
              </a:rPr>
              <a:t>Informed Consent</a:t>
            </a:r>
            <a:endParaRPr lang="en-US" dirty="0">
              <a:solidFill>
                <a:schemeClr val="accent2"/>
              </a:solidFill>
            </a:endParaRPr>
          </a:p>
        </p:txBody>
      </p:sp>
      <p:sp>
        <p:nvSpPr>
          <p:cNvPr id="3" name="Content Placeholder 2"/>
          <p:cNvSpPr>
            <a:spLocks noGrp="1"/>
          </p:cNvSpPr>
          <p:nvPr>
            <p:ph idx="4294967295"/>
          </p:nvPr>
        </p:nvSpPr>
        <p:spPr>
          <a:xfrm>
            <a:off x="381000" y="990600"/>
            <a:ext cx="8534400" cy="4724400"/>
          </a:xfrm>
          <a:prstGeom prst="rect">
            <a:avLst/>
          </a:prstGeom>
        </p:spPr>
        <p:txBody>
          <a:bodyPr/>
          <a:lstStyle/>
          <a:p>
            <a:r>
              <a:rPr lang="en-US" sz="2400" dirty="0" smtClean="0"/>
              <a:t>Informed consent typically requires disclosure of:</a:t>
            </a:r>
          </a:p>
          <a:p>
            <a:pPr lvl="1"/>
            <a:r>
              <a:rPr lang="en-US" dirty="0" smtClean="0"/>
              <a:t>Nature of proposed treatment.</a:t>
            </a:r>
          </a:p>
          <a:p>
            <a:pPr lvl="1"/>
            <a:r>
              <a:rPr lang="en-US" dirty="0" smtClean="0"/>
              <a:t>Potential benefits, risks or side effects, including problems that might occur during recuperation.</a:t>
            </a:r>
          </a:p>
          <a:p>
            <a:pPr lvl="1"/>
            <a:r>
              <a:rPr lang="en-US" dirty="0" smtClean="0"/>
              <a:t>Likelihood of achieving goals.</a:t>
            </a:r>
          </a:p>
          <a:p>
            <a:pPr lvl="1"/>
            <a:r>
              <a:rPr lang="en-US" dirty="0" smtClean="0"/>
              <a:t>Reasonable alternatives.</a:t>
            </a:r>
          </a:p>
          <a:p>
            <a:pPr lvl="1"/>
            <a:r>
              <a:rPr lang="en-US" dirty="0" smtClean="0"/>
              <a:t>Relevant risks, benefits and side effects of alternatives, including consequences of not receiving care.</a:t>
            </a:r>
          </a:p>
          <a:p>
            <a:pPr lvl="1"/>
            <a:r>
              <a:rPr lang="en-US" dirty="0" smtClean="0"/>
              <a:t>Persons who will perform significant aspects of treatment.</a:t>
            </a:r>
          </a:p>
          <a:p>
            <a:r>
              <a:rPr lang="en-US" sz="2400" i="1" dirty="0" smtClean="0"/>
              <a:t>What information would you want to make informed decision?</a:t>
            </a:r>
            <a:endParaRPr lang="en-US" sz="2400"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304800"/>
            <a:ext cx="7391400" cy="533400"/>
          </a:xfrm>
          <a:prstGeom prst="rect">
            <a:avLst/>
          </a:prstGeom>
        </p:spPr>
        <p:txBody>
          <a:bodyPr/>
          <a:lstStyle/>
          <a:p>
            <a:r>
              <a:rPr lang="en-US" dirty="0" smtClean="0">
                <a:solidFill>
                  <a:schemeClr val="accent2"/>
                </a:solidFill>
              </a:rPr>
              <a:t>Voluntary Consent</a:t>
            </a:r>
            <a:endParaRPr lang="en-US" dirty="0">
              <a:solidFill>
                <a:schemeClr val="accent2"/>
              </a:solidFill>
            </a:endParaRPr>
          </a:p>
        </p:txBody>
      </p:sp>
      <p:sp>
        <p:nvSpPr>
          <p:cNvPr id="3" name="Content Placeholder 2"/>
          <p:cNvSpPr>
            <a:spLocks noGrp="1"/>
          </p:cNvSpPr>
          <p:nvPr>
            <p:ph idx="4294967295"/>
          </p:nvPr>
        </p:nvSpPr>
        <p:spPr>
          <a:xfrm>
            <a:off x="381000" y="1219200"/>
            <a:ext cx="8534400" cy="4724400"/>
          </a:xfrm>
          <a:prstGeom prst="rect">
            <a:avLst/>
          </a:prstGeom>
        </p:spPr>
        <p:txBody>
          <a:bodyPr/>
          <a:lstStyle/>
          <a:p>
            <a:r>
              <a:rPr lang="en-US" dirty="0" smtClean="0"/>
              <a:t>Consent must be voluntary.</a:t>
            </a:r>
          </a:p>
          <a:p>
            <a:pPr lvl="1"/>
            <a:r>
              <a:rPr lang="en-US" sz="2800" dirty="0" smtClean="0"/>
              <a:t>Not coerced or obtained through intimidation.</a:t>
            </a:r>
          </a:p>
          <a:p>
            <a:pPr lvl="1"/>
            <a:r>
              <a:rPr lang="en-US" sz="2800" dirty="0" smtClean="0"/>
              <a:t>Not given under duress, if possible.</a:t>
            </a:r>
          </a:p>
          <a:p>
            <a:pPr lvl="1"/>
            <a:r>
              <a:rPr lang="en-US" sz="2800" dirty="0" smtClean="0"/>
              <a:t>Not obtained by fraud.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304800"/>
            <a:ext cx="7391400" cy="533400"/>
          </a:xfrm>
          <a:prstGeom prst="rect">
            <a:avLst/>
          </a:prstGeom>
        </p:spPr>
        <p:txBody>
          <a:bodyPr/>
          <a:lstStyle/>
          <a:p>
            <a:r>
              <a:rPr lang="en-US" dirty="0" smtClean="0">
                <a:solidFill>
                  <a:schemeClr val="accent2"/>
                </a:solidFill>
              </a:rPr>
              <a:t>Scope and Duration</a:t>
            </a:r>
            <a:endParaRPr lang="en-US" dirty="0">
              <a:solidFill>
                <a:schemeClr val="accent2"/>
              </a:solidFill>
            </a:endParaRPr>
          </a:p>
        </p:txBody>
      </p:sp>
      <p:sp>
        <p:nvSpPr>
          <p:cNvPr id="3" name="Content Placeholder 2"/>
          <p:cNvSpPr>
            <a:spLocks noGrp="1"/>
          </p:cNvSpPr>
          <p:nvPr>
            <p:ph idx="4294967295"/>
          </p:nvPr>
        </p:nvSpPr>
        <p:spPr>
          <a:xfrm>
            <a:off x="304800" y="1143000"/>
            <a:ext cx="8534400" cy="4724400"/>
          </a:xfrm>
          <a:prstGeom prst="rect">
            <a:avLst/>
          </a:prstGeom>
        </p:spPr>
        <p:txBody>
          <a:bodyPr/>
          <a:lstStyle/>
          <a:p>
            <a:r>
              <a:rPr lang="en-US" sz="2400" dirty="0" smtClean="0"/>
              <a:t>Consent is generally limited to specific procedure or course of treatment for which consent was given an any incidental, included procedures.</a:t>
            </a:r>
          </a:p>
          <a:p>
            <a:r>
              <a:rPr lang="en-US" sz="2400" dirty="0" smtClean="0"/>
              <a:t>Consent generally does not  extend to procedures outside scope of original consent.</a:t>
            </a:r>
          </a:p>
          <a:p>
            <a:r>
              <a:rPr lang="en-US" sz="2400" dirty="0" smtClean="0"/>
              <a:t>New consent should be obtained if change in circumstances, e.g.,</a:t>
            </a:r>
          </a:p>
          <a:p>
            <a:pPr lvl="1"/>
            <a:r>
              <a:rPr lang="en-US" dirty="0" smtClean="0"/>
              <a:t>change that impacts risk.</a:t>
            </a:r>
          </a:p>
          <a:p>
            <a:pPr lvl="1"/>
            <a:r>
              <a:rPr lang="en-US" dirty="0" smtClean="0"/>
              <a:t>change in method or treatment.</a:t>
            </a:r>
          </a:p>
          <a:p>
            <a:pPr lvl="1"/>
            <a:r>
              <a:rPr lang="en-US" dirty="0" smtClean="0"/>
              <a:t>change in providers.</a:t>
            </a:r>
          </a:p>
          <a:p>
            <a:pPr lvl="1"/>
            <a:r>
              <a:rPr lang="en-US" dirty="0" smtClean="0"/>
              <a:t>significant lapse in time.</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391400" cy="533400"/>
          </a:xfrm>
        </p:spPr>
        <p:txBody>
          <a:bodyPr/>
          <a:lstStyle/>
          <a:p>
            <a:r>
              <a:rPr lang="en-US" dirty="0" smtClean="0">
                <a:solidFill>
                  <a:schemeClr val="accent2"/>
                </a:solidFill>
              </a:rPr>
              <a:t>Scope and Duration</a:t>
            </a:r>
            <a:endParaRPr lang="en-US" dirty="0">
              <a:solidFill>
                <a:schemeClr val="accent2"/>
              </a:solidFill>
            </a:endParaRPr>
          </a:p>
        </p:txBody>
      </p:sp>
      <p:sp>
        <p:nvSpPr>
          <p:cNvPr id="3" name="Content Placeholder 2"/>
          <p:cNvSpPr>
            <a:spLocks noGrp="1"/>
          </p:cNvSpPr>
          <p:nvPr>
            <p:ph sz="half" idx="1"/>
          </p:nvPr>
        </p:nvSpPr>
        <p:spPr>
          <a:xfrm>
            <a:off x="304800" y="1295400"/>
            <a:ext cx="4191000" cy="4724400"/>
          </a:xfrm>
        </p:spPr>
        <p:txBody>
          <a:bodyPr/>
          <a:lstStyle/>
          <a:p>
            <a:r>
              <a:rPr lang="en-US" dirty="0" smtClean="0"/>
              <a:t>If possible, obtain consent sufficiently in advance to give patient time to consider and decide on alternatives.</a:t>
            </a:r>
          </a:p>
          <a:p>
            <a:pPr lvl="1"/>
            <a:r>
              <a:rPr lang="en-US" dirty="0" smtClean="0"/>
              <a:t>Depends on circumstances.</a:t>
            </a:r>
          </a:p>
        </p:txBody>
      </p:sp>
      <p:sp>
        <p:nvSpPr>
          <p:cNvPr id="4" name="Content Placeholder 3"/>
          <p:cNvSpPr>
            <a:spLocks noGrp="1"/>
          </p:cNvSpPr>
          <p:nvPr>
            <p:ph sz="half" idx="2"/>
          </p:nvPr>
        </p:nvSpPr>
        <p:spPr>
          <a:xfrm>
            <a:off x="4648200" y="1219200"/>
            <a:ext cx="4191000" cy="4724400"/>
          </a:xfrm>
        </p:spPr>
        <p:txBody>
          <a:bodyPr/>
          <a:lstStyle/>
          <a:p>
            <a:r>
              <a:rPr lang="en-US" dirty="0" smtClean="0"/>
              <a:t>But not so far in advance that circumstances might change.</a:t>
            </a:r>
          </a:p>
          <a:p>
            <a:pPr lvl="1"/>
            <a:r>
              <a:rPr lang="en-US" dirty="0" smtClean="0"/>
              <a:t>Obtain or reaffirm consent if too much time has passed or circumstances have changed.</a:t>
            </a:r>
            <a:endParaRPr lang="en-US" dirty="0"/>
          </a:p>
        </p:txBody>
      </p:sp>
      <p:sp>
        <p:nvSpPr>
          <p:cNvPr id="5" name="TextBox 4"/>
          <p:cNvSpPr txBox="1"/>
          <p:nvPr/>
        </p:nvSpPr>
        <p:spPr>
          <a:xfrm>
            <a:off x="304800" y="5029200"/>
            <a:ext cx="8534400" cy="954107"/>
          </a:xfrm>
          <a:prstGeom prst="rect">
            <a:avLst/>
          </a:prstGeom>
          <a:noFill/>
        </p:spPr>
        <p:txBody>
          <a:bodyPr wrap="square" rtlCol="0">
            <a:spAutoFit/>
          </a:bodyPr>
          <a:lstStyle/>
          <a:p>
            <a:pPr>
              <a:buFont typeface="Arial" pitchFamily="34" charset="0"/>
              <a:buChar char="•"/>
            </a:pPr>
            <a:r>
              <a:rPr lang="en-US" sz="2400" dirty="0" smtClean="0"/>
              <a:t>  </a:t>
            </a:r>
            <a:r>
              <a:rPr lang="en-US" sz="2800" dirty="0" smtClean="0"/>
              <a:t>Beware “old” consents because circumstances may have changed.</a:t>
            </a:r>
            <a:endParaRPr 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304800"/>
            <a:ext cx="7391400" cy="533400"/>
          </a:xfrm>
          <a:prstGeom prst="rect">
            <a:avLst/>
          </a:prstGeom>
        </p:spPr>
        <p:txBody>
          <a:bodyPr/>
          <a:lstStyle/>
          <a:p>
            <a:r>
              <a:rPr lang="en-US" dirty="0" smtClean="0">
                <a:solidFill>
                  <a:schemeClr val="accent2"/>
                </a:solidFill>
              </a:rPr>
              <a:t>Responsibility for Obtaining Consent</a:t>
            </a:r>
            <a:endParaRPr lang="en-US" dirty="0">
              <a:solidFill>
                <a:schemeClr val="accent2"/>
              </a:solidFill>
            </a:endParaRPr>
          </a:p>
        </p:txBody>
      </p:sp>
      <p:sp>
        <p:nvSpPr>
          <p:cNvPr id="3" name="Content Placeholder 2"/>
          <p:cNvSpPr>
            <a:spLocks noGrp="1"/>
          </p:cNvSpPr>
          <p:nvPr>
            <p:ph idx="4294967295"/>
          </p:nvPr>
        </p:nvSpPr>
        <p:spPr>
          <a:xfrm>
            <a:off x="304800" y="1143000"/>
            <a:ext cx="8534400" cy="4724400"/>
          </a:xfrm>
          <a:prstGeom prst="rect">
            <a:avLst/>
          </a:prstGeom>
        </p:spPr>
        <p:txBody>
          <a:bodyPr/>
          <a:lstStyle/>
          <a:p>
            <a:r>
              <a:rPr lang="en-US" dirty="0" smtClean="0"/>
              <a:t>“Obtaining sufficient consent for health care is the duty of the attending health care provider upon whose order or at whose direction the contemplated health care … is rendered.”</a:t>
            </a:r>
          </a:p>
          <a:p>
            <a:pPr>
              <a:buNone/>
            </a:pPr>
            <a:r>
              <a:rPr lang="en-US" sz="2000" dirty="0" smtClean="0"/>
              <a:t>(IC 39-4508)</a:t>
            </a:r>
          </a:p>
          <a:p>
            <a:r>
              <a:rPr lang="en-US" dirty="0" smtClean="0"/>
              <a:t>Practitioner is the person with the knowledge, training and licensure necessary to diagnose condition and have effective communication.</a:t>
            </a:r>
          </a:p>
          <a:p>
            <a:r>
              <a:rPr lang="en-US" dirty="0" smtClean="0"/>
              <a:t>Practitioner is the person who will be liable for failure to obtain informed consent.</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304800"/>
            <a:ext cx="7391400" cy="533400"/>
          </a:xfrm>
          <a:prstGeom prst="rect">
            <a:avLst/>
          </a:prstGeom>
        </p:spPr>
        <p:txBody>
          <a:bodyPr/>
          <a:lstStyle/>
          <a:p>
            <a:r>
              <a:rPr lang="en-US" dirty="0" smtClean="0">
                <a:solidFill>
                  <a:schemeClr val="accent2"/>
                </a:solidFill>
              </a:rPr>
              <a:t>Refusal of Treatment</a:t>
            </a:r>
            <a:endParaRPr lang="en-US" dirty="0">
              <a:solidFill>
                <a:schemeClr val="accent2"/>
              </a:solidFill>
            </a:endParaRPr>
          </a:p>
        </p:txBody>
      </p:sp>
      <p:pic>
        <p:nvPicPr>
          <p:cNvPr id="1028" name="Picture 4" descr="http://static.tvfanatic.com/images/gallery/refusing-treatment.jpg"/>
          <p:cNvPicPr>
            <a:picLocks noChangeAspect="1" noChangeArrowheads="1"/>
          </p:cNvPicPr>
          <p:nvPr/>
        </p:nvPicPr>
        <p:blipFill>
          <a:blip r:embed="rId2" cstate="print"/>
          <a:srcRect/>
          <a:stretch>
            <a:fillRect/>
          </a:stretch>
        </p:blipFill>
        <p:spPr bwMode="auto">
          <a:xfrm>
            <a:off x="914400" y="1066800"/>
            <a:ext cx="7239000" cy="482230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152400"/>
            <a:ext cx="4648200" cy="1066800"/>
          </a:xfrm>
          <a:prstGeom prst="rect">
            <a:avLst/>
          </a:prstGeom>
        </p:spPr>
        <p:txBody>
          <a:bodyPr/>
          <a:lstStyle/>
          <a:p>
            <a:r>
              <a:rPr lang="en-US" dirty="0" smtClean="0">
                <a:solidFill>
                  <a:schemeClr val="accent2"/>
                </a:solidFill>
              </a:rPr>
              <a:t>Informed Consent</a:t>
            </a:r>
            <a:endParaRPr lang="en-US" dirty="0">
              <a:solidFill>
                <a:schemeClr val="accent2"/>
              </a:solidFill>
            </a:endParaRPr>
          </a:p>
        </p:txBody>
      </p:sp>
      <p:pic>
        <p:nvPicPr>
          <p:cNvPr id="1026" name="Picture 2" descr="http://graphics8.nytimes.com/images/2009/07/30/health/chen_600.jpg"/>
          <p:cNvPicPr>
            <a:picLocks noChangeAspect="1" noChangeArrowheads="1"/>
          </p:cNvPicPr>
          <p:nvPr/>
        </p:nvPicPr>
        <p:blipFill>
          <a:blip r:embed="rId2" cstate="print"/>
          <a:srcRect/>
          <a:stretch>
            <a:fillRect/>
          </a:stretch>
        </p:blipFill>
        <p:spPr bwMode="auto">
          <a:xfrm>
            <a:off x="990600" y="1066800"/>
            <a:ext cx="7315200" cy="48768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idx="4294967295"/>
          </p:nvPr>
        </p:nvSpPr>
        <p:spPr>
          <a:xfrm>
            <a:off x="1676400" y="152400"/>
            <a:ext cx="7467600" cy="685800"/>
          </a:xfrm>
          <a:prstGeom prst="rect">
            <a:avLst/>
          </a:prstGeom>
        </p:spPr>
        <p:txBody>
          <a:bodyPr/>
          <a:lstStyle/>
          <a:p>
            <a:pPr eaLnBrk="1" hangingPunct="1">
              <a:defRPr/>
            </a:pPr>
            <a:r>
              <a:rPr lang="en-US" sz="2800" dirty="0" smtClean="0">
                <a:solidFill>
                  <a:schemeClr val="accent2"/>
                </a:solidFill>
              </a:rPr>
              <a:t>Refusal of Treatment:</a:t>
            </a:r>
            <a:br>
              <a:rPr lang="en-US" sz="2800" dirty="0" smtClean="0">
                <a:solidFill>
                  <a:schemeClr val="accent2"/>
                </a:solidFill>
              </a:rPr>
            </a:br>
            <a:r>
              <a:rPr lang="en-US" sz="2800" dirty="0" smtClean="0">
                <a:solidFill>
                  <a:schemeClr val="accent2"/>
                </a:solidFill>
              </a:rPr>
              <a:t>Patient Self-Determination</a:t>
            </a:r>
          </a:p>
        </p:txBody>
      </p:sp>
      <p:sp>
        <p:nvSpPr>
          <p:cNvPr id="480259" name="Rectangle 3"/>
          <p:cNvSpPr>
            <a:spLocks noGrp="1" noChangeArrowheads="1"/>
          </p:cNvSpPr>
          <p:nvPr>
            <p:ph type="body" idx="4294967295"/>
          </p:nvPr>
        </p:nvSpPr>
        <p:spPr>
          <a:xfrm>
            <a:off x="457200" y="1371600"/>
            <a:ext cx="8229600" cy="4876800"/>
          </a:xfrm>
          <a:prstGeom prst="rect">
            <a:avLst/>
          </a:prstGeom>
        </p:spPr>
        <p:txBody>
          <a:bodyPr/>
          <a:lstStyle/>
          <a:p>
            <a:pPr eaLnBrk="1" hangingPunct="1">
              <a:defRPr/>
            </a:pPr>
            <a:r>
              <a:rPr lang="en-US" dirty="0" smtClean="0"/>
              <a:t>Right to consent = right to refuse care or withdraw consent.</a:t>
            </a:r>
          </a:p>
          <a:p>
            <a:pPr eaLnBrk="1" hangingPunct="1">
              <a:buNone/>
              <a:defRPr/>
            </a:pPr>
            <a:r>
              <a:rPr lang="en-US" sz="2000" dirty="0" smtClean="0"/>
              <a:t>(See IC 39-4502(7), “’Consent to care’ includes refusal to consent to care and/or withdrawal of care.”)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152400"/>
            <a:ext cx="7391400" cy="685800"/>
          </a:xfrm>
          <a:prstGeom prst="rect">
            <a:avLst/>
          </a:prstGeom>
        </p:spPr>
        <p:txBody>
          <a:bodyPr/>
          <a:lstStyle/>
          <a:p>
            <a:r>
              <a:rPr lang="en-US" sz="2800" dirty="0" smtClean="0">
                <a:solidFill>
                  <a:schemeClr val="accent2"/>
                </a:solidFill>
              </a:rPr>
              <a:t>Refusal of Treatment:</a:t>
            </a:r>
            <a:br>
              <a:rPr lang="en-US" sz="2800" dirty="0" smtClean="0">
                <a:solidFill>
                  <a:schemeClr val="accent2"/>
                </a:solidFill>
              </a:rPr>
            </a:br>
            <a:r>
              <a:rPr lang="en-US" sz="2800" dirty="0" smtClean="0">
                <a:solidFill>
                  <a:schemeClr val="accent2"/>
                </a:solidFill>
              </a:rPr>
              <a:t>“Against Medical Advice”</a:t>
            </a:r>
            <a:endParaRPr lang="en-US" sz="2800" dirty="0">
              <a:solidFill>
                <a:schemeClr val="accent2"/>
              </a:solidFill>
            </a:endParaRPr>
          </a:p>
        </p:txBody>
      </p:sp>
      <p:sp>
        <p:nvSpPr>
          <p:cNvPr id="3" name="Content Placeholder 2"/>
          <p:cNvSpPr>
            <a:spLocks noGrp="1"/>
          </p:cNvSpPr>
          <p:nvPr>
            <p:ph idx="4294967295"/>
          </p:nvPr>
        </p:nvSpPr>
        <p:spPr>
          <a:xfrm>
            <a:off x="381000" y="1143000"/>
            <a:ext cx="8534400" cy="4724400"/>
          </a:xfrm>
          <a:prstGeom prst="rect">
            <a:avLst/>
          </a:prstGeom>
        </p:spPr>
        <p:txBody>
          <a:bodyPr/>
          <a:lstStyle/>
          <a:p>
            <a:r>
              <a:rPr lang="en-US" dirty="0" smtClean="0"/>
              <a:t>Provide sufficient info to allow patient to make informed refusal.</a:t>
            </a:r>
          </a:p>
          <a:p>
            <a:r>
              <a:rPr lang="en-US" dirty="0" smtClean="0"/>
              <a:t>Document in chart:</a:t>
            </a:r>
          </a:p>
          <a:p>
            <a:pPr lvl="1"/>
            <a:r>
              <a:rPr lang="en-US" dirty="0" smtClean="0"/>
              <a:t>Patient’s competency.</a:t>
            </a:r>
          </a:p>
          <a:p>
            <a:pPr lvl="1"/>
            <a:r>
              <a:rPr lang="en-US" dirty="0" smtClean="0"/>
              <a:t>Explanation of risks and benefits.</a:t>
            </a:r>
          </a:p>
          <a:p>
            <a:pPr lvl="1"/>
            <a:r>
              <a:rPr lang="en-US" dirty="0" smtClean="0"/>
              <a:t>Practitioner’s attempt to obtain patient’s informed consent.</a:t>
            </a:r>
          </a:p>
          <a:p>
            <a:pPr lvl="1"/>
            <a:r>
              <a:rPr lang="en-US" dirty="0" smtClean="0"/>
              <a:t>Patient’s signature confirming voluntary decision.</a:t>
            </a:r>
          </a:p>
          <a:p>
            <a:pPr lvl="1"/>
            <a:r>
              <a:rPr lang="en-US" dirty="0" smtClean="0"/>
              <a:t>Witnesses.</a:t>
            </a:r>
          </a:p>
          <a:p>
            <a:r>
              <a:rPr lang="en-US" dirty="0" smtClean="0"/>
              <a:t>Attempt to obtain patient’s signed refusal.</a:t>
            </a:r>
          </a:p>
          <a:p>
            <a:pPr lvl="1"/>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228600"/>
            <a:ext cx="7467600" cy="685800"/>
          </a:xfrm>
          <a:prstGeom prst="rect">
            <a:avLst/>
          </a:prstGeom>
        </p:spPr>
        <p:txBody>
          <a:bodyPr/>
          <a:lstStyle/>
          <a:p>
            <a:r>
              <a:rPr lang="en-US" dirty="0" smtClean="0">
                <a:solidFill>
                  <a:schemeClr val="accent2"/>
                </a:solidFill>
              </a:rPr>
              <a:t>Refusal of Treatment: Surrogates</a:t>
            </a:r>
            <a:endParaRPr lang="en-US" dirty="0">
              <a:solidFill>
                <a:schemeClr val="accent2"/>
              </a:solidFill>
            </a:endParaRPr>
          </a:p>
        </p:txBody>
      </p:sp>
      <p:sp>
        <p:nvSpPr>
          <p:cNvPr id="3" name="Content Placeholder 2"/>
          <p:cNvSpPr>
            <a:spLocks noGrp="1"/>
          </p:cNvSpPr>
          <p:nvPr>
            <p:ph idx="4294967295"/>
          </p:nvPr>
        </p:nvSpPr>
        <p:spPr>
          <a:xfrm>
            <a:off x="304800" y="1219200"/>
            <a:ext cx="8534400" cy="4724400"/>
          </a:xfrm>
          <a:prstGeom prst="rect">
            <a:avLst/>
          </a:prstGeom>
        </p:spPr>
        <p:txBody>
          <a:bodyPr/>
          <a:lstStyle/>
          <a:p>
            <a:r>
              <a:rPr lang="en-US" sz="2400" dirty="0" smtClean="0"/>
              <a:t>Consent for health care “may be given </a:t>
            </a:r>
            <a:r>
              <a:rPr lang="en-US" sz="2400" u="sng" dirty="0" smtClean="0"/>
              <a:t>or refused</a:t>
            </a:r>
            <a:r>
              <a:rPr lang="en-US" sz="2400" dirty="0" smtClean="0"/>
              <a:t>” by the authorized surrogate.</a:t>
            </a:r>
          </a:p>
          <a:p>
            <a:pPr>
              <a:buNone/>
            </a:pPr>
            <a:r>
              <a:rPr lang="en-US" sz="2000" dirty="0" smtClean="0"/>
              <a:t>(IC 39-4504(1))</a:t>
            </a:r>
          </a:p>
          <a:p>
            <a:r>
              <a:rPr lang="en-US" sz="2400" dirty="0" smtClean="0"/>
              <a:t>“Health care … shall be withdrawn and denied in accordance with a valid directive” from:</a:t>
            </a:r>
          </a:p>
          <a:p>
            <a:pPr lvl="1"/>
            <a:r>
              <a:rPr lang="en-US" dirty="0" smtClean="0"/>
              <a:t>a competent patient, </a:t>
            </a:r>
          </a:p>
          <a:p>
            <a:pPr lvl="1"/>
            <a:r>
              <a:rPr lang="en-US" dirty="0" smtClean="0"/>
              <a:t>a patient's health care directive, or </a:t>
            </a:r>
          </a:p>
          <a:p>
            <a:pPr lvl="1"/>
            <a:r>
              <a:rPr lang="en-US" dirty="0" smtClean="0"/>
              <a:t>by a patient's surrogate decision maker.</a:t>
            </a:r>
          </a:p>
          <a:p>
            <a:pPr>
              <a:buNone/>
            </a:pPr>
            <a:r>
              <a:rPr lang="en-US" sz="2400" dirty="0" smtClean="0"/>
              <a:t>	Exception:  developmentally disabled person.</a:t>
            </a:r>
          </a:p>
          <a:p>
            <a:pPr>
              <a:buNone/>
            </a:pPr>
            <a:r>
              <a:rPr lang="en-US" sz="2000" dirty="0" smtClean="0"/>
              <a:t>(IC 39-4514(3))</a:t>
            </a:r>
            <a:endParaRPr lang="en-US" sz="3200"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304800"/>
            <a:ext cx="7467600" cy="533400"/>
          </a:xfrm>
          <a:prstGeom prst="rect">
            <a:avLst/>
          </a:prstGeom>
        </p:spPr>
        <p:txBody>
          <a:bodyPr/>
          <a:lstStyle/>
          <a:p>
            <a:r>
              <a:rPr lang="en-US" dirty="0" smtClean="0">
                <a:solidFill>
                  <a:schemeClr val="accent2"/>
                </a:solidFill>
              </a:rPr>
              <a:t>Refusal of Treatment: Surrogates</a:t>
            </a:r>
            <a:endParaRPr lang="en-US" dirty="0">
              <a:solidFill>
                <a:schemeClr val="accent2"/>
              </a:solidFill>
            </a:endParaRPr>
          </a:p>
        </p:txBody>
      </p:sp>
      <p:sp>
        <p:nvSpPr>
          <p:cNvPr id="3" name="Content Placeholder 2"/>
          <p:cNvSpPr>
            <a:spLocks noGrp="1"/>
          </p:cNvSpPr>
          <p:nvPr>
            <p:ph idx="4294967295"/>
          </p:nvPr>
        </p:nvSpPr>
        <p:spPr>
          <a:xfrm>
            <a:off x="381000" y="1219200"/>
            <a:ext cx="8534400" cy="4724400"/>
          </a:xfrm>
          <a:prstGeom prst="rect">
            <a:avLst/>
          </a:prstGeom>
        </p:spPr>
        <p:txBody>
          <a:bodyPr/>
          <a:lstStyle/>
          <a:p>
            <a:r>
              <a:rPr lang="en-US" sz="2400" dirty="0" smtClean="0"/>
              <a:t>Child neglect = “</a:t>
            </a:r>
            <a:r>
              <a:rPr lang="en-US" sz="2400" u="sng" dirty="0" smtClean="0"/>
              <a:t>without proper  … medical or other care … necessary for his well-being</a:t>
            </a:r>
            <a:r>
              <a:rPr lang="en-US" sz="2400" dirty="0" smtClean="0"/>
              <a:t> because of the conduct or omission of his parents, guardian or other custodian or their neglect or refusal to provide them.”</a:t>
            </a:r>
          </a:p>
          <a:p>
            <a:pPr>
              <a:buNone/>
            </a:pPr>
            <a:r>
              <a:rPr lang="en-US" sz="2000" dirty="0" smtClean="0"/>
              <a:t>(IC 16-1602(25))</a:t>
            </a:r>
          </a:p>
          <a:p>
            <a:r>
              <a:rPr lang="en-US" sz="2400" dirty="0" smtClean="0"/>
              <a:t>Vulnerable adult neglect = “</a:t>
            </a:r>
            <a:r>
              <a:rPr lang="en-US" sz="2400" u="sng" dirty="0" smtClean="0"/>
              <a:t>failure of a caretaker to provide … medical care reasonably necessary to sustain the life and health</a:t>
            </a:r>
            <a:r>
              <a:rPr lang="en-US" sz="2400" dirty="0" smtClean="0"/>
              <a:t> of a vulnerable adult…”</a:t>
            </a:r>
          </a:p>
          <a:p>
            <a:pPr>
              <a:buNone/>
            </a:pPr>
            <a:r>
              <a:rPr lang="en-US" sz="2000" dirty="0" smtClean="0"/>
              <a:t>(IC 39-5302(8))</a:t>
            </a:r>
            <a:endParaRPr lang="en-US" sz="2400" dirty="0" smtClean="0"/>
          </a:p>
          <a:p>
            <a:r>
              <a:rPr lang="en-US" sz="2400" dirty="0" smtClean="0"/>
              <a:t>Providers must report suspected neglect.</a:t>
            </a:r>
          </a:p>
          <a:p>
            <a:pPr>
              <a:buNone/>
            </a:pPr>
            <a:r>
              <a:rPr lang="en-US" sz="2000" dirty="0" smtClean="0"/>
              <a:t>(IC 16-1605; 39-5303)</a:t>
            </a:r>
          </a:p>
          <a:p>
            <a:pPr>
              <a:buNone/>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304800"/>
            <a:ext cx="7467600" cy="533400"/>
          </a:xfrm>
          <a:prstGeom prst="rect">
            <a:avLst/>
          </a:prstGeom>
        </p:spPr>
        <p:txBody>
          <a:bodyPr/>
          <a:lstStyle/>
          <a:p>
            <a:r>
              <a:rPr lang="en-US" dirty="0" smtClean="0">
                <a:solidFill>
                  <a:schemeClr val="accent2"/>
                </a:solidFill>
              </a:rPr>
              <a:t>Refusal of Treatment: Surrogates</a:t>
            </a:r>
            <a:endParaRPr lang="en-US" dirty="0">
              <a:solidFill>
                <a:schemeClr val="accent2"/>
              </a:solidFill>
            </a:endParaRPr>
          </a:p>
        </p:txBody>
      </p:sp>
      <p:sp>
        <p:nvSpPr>
          <p:cNvPr id="3" name="Content Placeholder 2"/>
          <p:cNvSpPr>
            <a:spLocks noGrp="1"/>
          </p:cNvSpPr>
          <p:nvPr>
            <p:ph idx="4294967295"/>
          </p:nvPr>
        </p:nvSpPr>
        <p:spPr>
          <a:xfrm>
            <a:off x="304800" y="1066800"/>
            <a:ext cx="8534400" cy="4724400"/>
          </a:xfrm>
          <a:prstGeom prst="rect">
            <a:avLst/>
          </a:prstGeom>
        </p:spPr>
        <p:txBody>
          <a:bodyPr/>
          <a:lstStyle/>
          <a:p>
            <a:r>
              <a:rPr lang="en-US" sz="2400" dirty="0" smtClean="0"/>
              <a:t>Parents or guardians may decline treatment based on religious beliefs.</a:t>
            </a:r>
          </a:p>
          <a:p>
            <a:pPr lvl="1"/>
            <a:r>
              <a:rPr lang="en-US" dirty="0" smtClean="0"/>
              <a:t>Idaho does not “require the granting of permission for or on behalf of any patient who is not able to act for himself by his parent, spouse or guardian in violation of the religious beliefs of the patient or the patient’s parent or spouse.”  </a:t>
            </a:r>
          </a:p>
          <a:p>
            <a:pPr>
              <a:buNone/>
            </a:pPr>
            <a:r>
              <a:rPr lang="en-US" sz="2000" dirty="0" smtClean="0"/>
              <a:t>	(IC 39-4501(3))</a:t>
            </a:r>
          </a:p>
          <a:p>
            <a:pPr lvl="1"/>
            <a:r>
              <a:rPr lang="en-US" dirty="0" smtClean="0"/>
              <a:t>“No child whose parent or guardian chooses for such child treatment by prayers through spiritual means alone in lieu of medical treatment shall be deemed for that reason alone to be neglected or lack parental care necessary for his health and well-being.”</a:t>
            </a:r>
          </a:p>
          <a:p>
            <a:pPr>
              <a:spcBef>
                <a:spcPts val="0"/>
              </a:spcBef>
              <a:buNone/>
            </a:pPr>
            <a:r>
              <a:rPr lang="en-US" sz="2000" dirty="0" smtClean="0"/>
              <a:t>(IC 16-1602(25))</a:t>
            </a:r>
            <a:endParaRPr lang="en-US"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304800"/>
            <a:ext cx="7391400" cy="533400"/>
          </a:xfrm>
          <a:prstGeom prst="rect">
            <a:avLst/>
          </a:prstGeom>
        </p:spPr>
        <p:txBody>
          <a:bodyPr/>
          <a:lstStyle/>
          <a:p>
            <a:r>
              <a:rPr lang="en-US" dirty="0" smtClean="0">
                <a:solidFill>
                  <a:schemeClr val="accent2"/>
                </a:solidFill>
              </a:rPr>
              <a:t>Refusal of Treatment: Surrogates</a:t>
            </a:r>
            <a:endParaRPr lang="en-US" dirty="0">
              <a:solidFill>
                <a:schemeClr val="accent2"/>
              </a:solidFill>
            </a:endParaRPr>
          </a:p>
        </p:txBody>
      </p:sp>
      <p:sp>
        <p:nvSpPr>
          <p:cNvPr id="3" name="Content Placeholder 2"/>
          <p:cNvSpPr>
            <a:spLocks noGrp="1"/>
          </p:cNvSpPr>
          <p:nvPr>
            <p:ph idx="4294967295"/>
          </p:nvPr>
        </p:nvSpPr>
        <p:spPr>
          <a:xfrm>
            <a:off x="381000" y="1295400"/>
            <a:ext cx="8534400" cy="4724400"/>
          </a:xfrm>
          <a:prstGeom prst="rect">
            <a:avLst/>
          </a:prstGeom>
        </p:spPr>
        <p:txBody>
          <a:bodyPr/>
          <a:lstStyle/>
          <a:p>
            <a:r>
              <a:rPr lang="en-US" dirty="0" smtClean="0"/>
              <a:t>But…Court may order treatment despite surrogate’s refusal.</a:t>
            </a:r>
          </a:p>
          <a:p>
            <a:pPr lvl="1"/>
            <a:r>
              <a:rPr lang="en-US" sz="2800" dirty="0" smtClean="0"/>
              <a:t>For children:  IC 16-1627 creates process for obtaining expedited authority to provide emergency care.</a:t>
            </a:r>
          </a:p>
          <a:p>
            <a:pPr lvl="1"/>
            <a:r>
              <a:rPr lang="en-US" sz="2800" dirty="0" smtClean="0"/>
              <a:t>For adults: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304800"/>
            <a:ext cx="7391400" cy="533400"/>
          </a:xfrm>
          <a:prstGeom prst="rect">
            <a:avLst/>
          </a:prstGeom>
        </p:spPr>
        <p:txBody>
          <a:bodyPr/>
          <a:lstStyle/>
          <a:p>
            <a:r>
              <a:rPr lang="en-US" dirty="0" smtClean="0">
                <a:solidFill>
                  <a:schemeClr val="accent2"/>
                </a:solidFill>
              </a:rPr>
              <a:t>Refusal of Treatment: Surrogates</a:t>
            </a:r>
            <a:endParaRPr lang="en-US" dirty="0">
              <a:solidFill>
                <a:schemeClr val="accent2"/>
              </a:solidFill>
            </a:endParaRPr>
          </a:p>
        </p:txBody>
      </p:sp>
      <p:sp>
        <p:nvSpPr>
          <p:cNvPr id="3" name="Content Placeholder 2"/>
          <p:cNvSpPr>
            <a:spLocks noGrp="1"/>
          </p:cNvSpPr>
          <p:nvPr>
            <p:ph idx="4294967295"/>
          </p:nvPr>
        </p:nvSpPr>
        <p:spPr>
          <a:xfrm>
            <a:off x="304800" y="1066800"/>
            <a:ext cx="8534400" cy="4724400"/>
          </a:xfrm>
          <a:prstGeom prst="rect">
            <a:avLst/>
          </a:prstGeom>
        </p:spPr>
        <p:txBody>
          <a:bodyPr/>
          <a:lstStyle/>
          <a:p>
            <a:r>
              <a:rPr lang="en-US" sz="2400" dirty="0" smtClean="0"/>
              <a:t>Practical advice for situations where surrogates refuse treatment recommended by provider:</a:t>
            </a:r>
          </a:p>
          <a:p>
            <a:pPr lvl="1"/>
            <a:r>
              <a:rPr lang="en-US" dirty="0" smtClean="0"/>
              <a:t>If parents disagree regarding treatment:</a:t>
            </a:r>
          </a:p>
          <a:p>
            <a:pPr lvl="2"/>
            <a:r>
              <a:rPr lang="en-US" dirty="0" smtClean="0"/>
              <a:t>Treatment not urgent:  let them work it out.</a:t>
            </a:r>
          </a:p>
          <a:p>
            <a:pPr lvl="2"/>
            <a:r>
              <a:rPr lang="en-US" dirty="0" smtClean="0"/>
              <a:t>Treatment is urgent:  rely on consent to provide necessary care.</a:t>
            </a:r>
          </a:p>
          <a:p>
            <a:pPr lvl="1"/>
            <a:r>
              <a:rPr lang="en-US" dirty="0" smtClean="0"/>
              <a:t>If treatment is not necessary to patient’s wellbeing, provider should generally respect surrogate’s authority.</a:t>
            </a:r>
          </a:p>
          <a:p>
            <a:pPr lvl="1"/>
            <a:r>
              <a:rPr lang="en-US" dirty="0" smtClean="0"/>
              <a:t>If treatment is necessary, provider may need to report matter to appropriate authorities and let them handle.</a:t>
            </a:r>
          </a:p>
          <a:p>
            <a:pPr lvl="1"/>
            <a:r>
              <a:rPr lang="en-US" dirty="0" smtClean="0"/>
              <a:t>Provider may petition the court directly or through appointment of temporary guardian.</a:t>
            </a:r>
          </a:p>
          <a:p>
            <a:r>
              <a:rPr lang="en-US" sz="2400" dirty="0" smtClean="0"/>
              <a:t>Beware providing treatment without authority.</a:t>
            </a:r>
            <a:endParaRPr 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152400"/>
            <a:ext cx="7467600" cy="685800"/>
          </a:xfrm>
          <a:prstGeom prst="rect">
            <a:avLst/>
          </a:prstGeom>
        </p:spPr>
        <p:txBody>
          <a:bodyPr/>
          <a:lstStyle/>
          <a:p>
            <a:r>
              <a:rPr lang="en-US" sz="2800" dirty="0" smtClean="0">
                <a:solidFill>
                  <a:schemeClr val="accent2"/>
                </a:solidFill>
              </a:rPr>
              <a:t>Refusal of Treatment: Developmentally Disabled </a:t>
            </a:r>
            <a:endParaRPr lang="en-US" sz="2800" dirty="0">
              <a:solidFill>
                <a:schemeClr val="accent2"/>
              </a:solidFill>
            </a:endParaRPr>
          </a:p>
        </p:txBody>
      </p:sp>
      <p:sp>
        <p:nvSpPr>
          <p:cNvPr id="3" name="Content Placeholder 2"/>
          <p:cNvSpPr>
            <a:spLocks noGrp="1"/>
          </p:cNvSpPr>
          <p:nvPr>
            <p:ph idx="4294967295"/>
          </p:nvPr>
        </p:nvSpPr>
        <p:spPr>
          <a:xfrm>
            <a:off x="228600" y="1143000"/>
            <a:ext cx="8686800" cy="4724400"/>
          </a:xfrm>
          <a:prstGeom prst="rect">
            <a:avLst/>
          </a:prstGeom>
        </p:spPr>
        <p:txBody>
          <a:bodyPr/>
          <a:lstStyle/>
          <a:p>
            <a:r>
              <a:rPr lang="en-US" sz="2000" dirty="0" smtClean="0"/>
              <a:t>Determined by court and guardian appointed through process in IC 66-401 et seq.</a:t>
            </a:r>
          </a:p>
          <a:p>
            <a:r>
              <a:rPr lang="en-US" sz="2000" dirty="0"/>
              <a:t>"No guardian appointed under [Title 66] shall have the authority to refuse or withhold consent for medically necessary treatment when the effect of withholding such treatment would seriously endanger the life or health and well-being of the person with a developmental disability. To withhold or attempt to withhold such treatment shall constitute neglect of the person and be cause for removal of the guardian.” </a:t>
            </a:r>
          </a:p>
          <a:p>
            <a:r>
              <a:rPr lang="en-US" sz="2000" dirty="0"/>
              <a:t>“No physician or caregiver shall withhold or withdraw such treatment for a respondent whose condition is not terminal or whose death is not imminent. If the physician or caregiver cannot obtain valid consent for medically necessary treatment from the guardian, he shall provide the medically necessary treatment as authorized by IC 39-4504(1)(</a:t>
            </a:r>
            <a:r>
              <a:rPr lang="en-US" sz="2000" dirty="0" err="1"/>
              <a:t>i</a:t>
            </a:r>
            <a:r>
              <a:rPr lang="en-US" sz="2000" dirty="0"/>
              <a:t>)).”</a:t>
            </a:r>
          </a:p>
          <a:p>
            <a:pPr>
              <a:buNone/>
            </a:pPr>
            <a:r>
              <a:rPr lang="en-US" sz="2000" dirty="0"/>
              <a:t>(IC 66-405(7))</a:t>
            </a:r>
          </a:p>
          <a:p>
            <a:endParaRPr lang="en-US" sz="2400"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152400"/>
            <a:ext cx="7467600" cy="685800"/>
          </a:xfrm>
          <a:prstGeom prst="rect">
            <a:avLst/>
          </a:prstGeom>
        </p:spPr>
        <p:txBody>
          <a:bodyPr/>
          <a:lstStyle/>
          <a:p>
            <a:r>
              <a:rPr lang="en-US" sz="2800" dirty="0" smtClean="0">
                <a:solidFill>
                  <a:schemeClr val="accent2"/>
                </a:solidFill>
              </a:rPr>
              <a:t>Refusal of Treatment: Developmentally Disabled</a:t>
            </a:r>
            <a:endParaRPr lang="en-US" sz="2800" dirty="0">
              <a:solidFill>
                <a:schemeClr val="accent2"/>
              </a:solidFill>
            </a:endParaRPr>
          </a:p>
        </p:txBody>
      </p:sp>
      <p:sp>
        <p:nvSpPr>
          <p:cNvPr id="3" name="Content Placeholder 2"/>
          <p:cNvSpPr>
            <a:spLocks noGrp="1"/>
          </p:cNvSpPr>
          <p:nvPr>
            <p:ph idx="4294967295"/>
          </p:nvPr>
        </p:nvSpPr>
        <p:spPr>
          <a:xfrm>
            <a:off x="304800" y="1143000"/>
            <a:ext cx="8534400" cy="4724400"/>
          </a:xfrm>
          <a:prstGeom prst="rect">
            <a:avLst/>
          </a:prstGeom>
        </p:spPr>
        <p:txBody>
          <a:bodyPr/>
          <a:lstStyle/>
          <a:p>
            <a:r>
              <a:rPr lang="en-US" sz="2400" dirty="0" smtClean="0"/>
              <a:t>To withhold or withdraw life-sustaining treatment, attending physician + one other physician must certify:</a:t>
            </a:r>
          </a:p>
          <a:p>
            <a:pPr lvl="1"/>
            <a:r>
              <a:rPr lang="en-US" sz="2200" dirty="0" smtClean="0"/>
              <a:t>Patient has terminal condition such that the application of artificial life-sustaining procedures would not result in the possibility of saving or significantly prolonging the life of the developmentally disabled patient; </a:t>
            </a:r>
          </a:p>
          <a:p>
            <a:pPr lvl="1"/>
            <a:r>
              <a:rPr lang="en-US" sz="2200" dirty="0" smtClean="0"/>
              <a:t>Procedures would only prolong the moment of the patient's death for a period of hours, days or weeks; and</a:t>
            </a:r>
          </a:p>
          <a:p>
            <a:pPr lvl="1"/>
            <a:r>
              <a:rPr lang="en-US" sz="2200" dirty="0" smtClean="0"/>
              <a:t>Death is imminent, whether or not the life-sustaining procedures are used.</a:t>
            </a:r>
          </a:p>
          <a:p>
            <a:pPr>
              <a:buNone/>
            </a:pPr>
            <a:r>
              <a:rPr lang="en-US" sz="2000" dirty="0" smtClean="0"/>
              <a:t>(IC 66-405(8))</a:t>
            </a:r>
          </a:p>
          <a:p>
            <a:r>
              <a:rPr lang="en-US" sz="2400" dirty="0" smtClean="0"/>
              <a:t>With modern technology, it is very difficult to satisfy this standard.</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76200"/>
            <a:ext cx="7467600" cy="762000"/>
          </a:xfrm>
          <a:prstGeom prst="rect">
            <a:avLst/>
          </a:prstGeom>
        </p:spPr>
        <p:txBody>
          <a:bodyPr/>
          <a:lstStyle/>
          <a:p>
            <a:r>
              <a:rPr lang="en-US" sz="2800" dirty="0" smtClean="0">
                <a:solidFill>
                  <a:schemeClr val="accent2"/>
                </a:solidFill>
              </a:rPr>
              <a:t>Refusal of Treatment: Developmentally Disabled</a:t>
            </a:r>
            <a:endParaRPr lang="en-US" sz="2800" dirty="0">
              <a:solidFill>
                <a:schemeClr val="accent2"/>
              </a:solidFill>
            </a:endParaRPr>
          </a:p>
        </p:txBody>
      </p:sp>
      <p:sp>
        <p:nvSpPr>
          <p:cNvPr id="3" name="Content Placeholder 2"/>
          <p:cNvSpPr>
            <a:spLocks noGrp="1"/>
          </p:cNvSpPr>
          <p:nvPr>
            <p:ph idx="4294967295"/>
          </p:nvPr>
        </p:nvSpPr>
        <p:spPr>
          <a:xfrm>
            <a:off x="304800" y="1295400"/>
            <a:ext cx="8534400" cy="4724400"/>
          </a:xfrm>
          <a:prstGeom prst="rect">
            <a:avLst/>
          </a:prstGeom>
        </p:spPr>
        <p:txBody>
          <a:bodyPr/>
          <a:lstStyle/>
          <a:p>
            <a:r>
              <a:rPr lang="en-US" sz="2400" dirty="0" smtClean="0"/>
              <a:t>Possible limits on the standard in IC 66-405(7)-(8).</a:t>
            </a:r>
          </a:p>
          <a:p>
            <a:pPr lvl="1"/>
            <a:r>
              <a:rPr lang="en-US" dirty="0" smtClean="0"/>
              <a:t>Only applies to patients who have been determined to be developmentally disabled and guardians appointed under process in IC 66-401 et seq.</a:t>
            </a:r>
          </a:p>
          <a:p>
            <a:pPr lvl="1"/>
            <a:r>
              <a:rPr lang="en-US" dirty="0" smtClean="0"/>
              <a:t>May NOT apply if:</a:t>
            </a:r>
          </a:p>
          <a:p>
            <a:pPr lvl="2"/>
            <a:r>
              <a:rPr lang="en-US" sz="2400" dirty="0" smtClean="0"/>
              <a:t>Patient has not been determined by court to be “developmentally disabled” under Title 66.</a:t>
            </a:r>
          </a:p>
          <a:p>
            <a:pPr lvl="2"/>
            <a:r>
              <a:rPr lang="en-US" sz="2400" dirty="0" smtClean="0"/>
              <a:t>Guardians appointed under Title 15, not Title 66.</a:t>
            </a:r>
          </a:p>
          <a:p>
            <a:pPr lvl="2"/>
            <a:r>
              <a:rPr lang="en-US" sz="2400" dirty="0" smtClean="0"/>
              <a:t>No guardian appointed.</a:t>
            </a:r>
          </a:p>
          <a:p>
            <a:r>
              <a:rPr lang="en-US" sz="2400" dirty="0" smtClean="0"/>
              <a:t>But no court decisions on this yet.</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152400"/>
            <a:ext cx="7467600" cy="1066800"/>
          </a:xfrm>
          <a:prstGeom prst="rect">
            <a:avLst/>
          </a:prstGeom>
        </p:spPr>
        <p:txBody>
          <a:bodyPr/>
          <a:lstStyle/>
          <a:p>
            <a:r>
              <a:rPr lang="en-US" dirty="0" smtClean="0">
                <a:solidFill>
                  <a:schemeClr val="accent2"/>
                </a:solidFill>
              </a:rPr>
              <a:t>Consent: General Principles</a:t>
            </a:r>
            <a:endParaRPr lang="en-US" dirty="0">
              <a:solidFill>
                <a:schemeClr val="accent2"/>
              </a:solidFill>
            </a:endParaRPr>
          </a:p>
        </p:txBody>
      </p:sp>
      <p:sp>
        <p:nvSpPr>
          <p:cNvPr id="3" name="Content Placeholder 2"/>
          <p:cNvSpPr>
            <a:spLocks noGrp="1"/>
          </p:cNvSpPr>
          <p:nvPr>
            <p:ph idx="4294967295"/>
          </p:nvPr>
        </p:nvSpPr>
        <p:spPr>
          <a:xfrm>
            <a:off x="228600" y="1371600"/>
            <a:ext cx="8534400" cy="4724400"/>
          </a:xfrm>
          <a:prstGeom prst="rect">
            <a:avLst/>
          </a:prstGeom>
        </p:spPr>
        <p:txBody>
          <a:bodyPr/>
          <a:lstStyle/>
          <a:p>
            <a:r>
              <a:rPr lang="en-US" dirty="0" smtClean="0"/>
              <a:t>Must have valid consent for treatment.</a:t>
            </a:r>
          </a:p>
          <a:p>
            <a:r>
              <a:rPr lang="en-US" dirty="0" smtClean="0"/>
              <a:t>If patient lacks capacity to consent:</a:t>
            </a:r>
          </a:p>
          <a:p>
            <a:pPr lvl="1"/>
            <a:r>
              <a:rPr lang="en-US" dirty="0" smtClean="0"/>
              <a:t>Check for advance directive, or</a:t>
            </a:r>
          </a:p>
          <a:p>
            <a:pPr lvl="1"/>
            <a:r>
              <a:rPr lang="en-US" dirty="0" smtClean="0"/>
              <a:t>Obtain consent from authorized representative.</a:t>
            </a:r>
          </a:p>
          <a:p>
            <a:r>
              <a:rPr lang="en-US" dirty="0" smtClean="0"/>
              <a:t>In an emergency and no time to obtain consent, provide necessary care.</a:t>
            </a:r>
          </a:p>
          <a:p>
            <a:r>
              <a:rPr lang="en-US" dirty="0" smtClean="0"/>
              <a:t>Must provide sufficient information to ensure that the consent is informed.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304800"/>
            <a:ext cx="7391400" cy="533400"/>
          </a:xfrm>
          <a:prstGeom prst="rect">
            <a:avLst/>
          </a:prstGeom>
        </p:spPr>
        <p:txBody>
          <a:bodyPr/>
          <a:lstStyle/>
          <a:p>
            <a:r>
              <a:rPr lang="en-US" dirty="0" smtClean="0">
                <a:solidFill>
                  <a:schemeClr val="accent2"/>
                </a:solidFill>
              </a:rPr>
              <a:t>Advance Directives</a:t>
            </a:r>
            <a:endParaRPr lang="en-US" dirty="0">
              <a:solidFill>
                <a:schemeClr val="accent2"/>
              </a:solidFill>
            </a:endParaRPr>
          </a:p>
        </p:txBody>
      </p:sp>
      <p:pic>
        <p:nvPicPr>
          <p:cNvPr id="2050" name="Picture 2" descr="http://www.unival-med.com/wp-content/uploads/2011/12/home-advance-directive.jpg"/>
          <p:cNvPicPr>
            <a:picLocks noChangeAspect="1" noChangeArrowheads="1"/>
          </p:cNvPicPr>
          <p:nvPr/>
        </p:nvPicPr>
        <p:blipFill>
          <a:blip r:embed="rId2" cstate="print"/>
          <a:srcRect/>
          <a:stretch>
            <a:fillRect/>
          </a:stretch>
        </p:blipFill>
        <p:spPr bwMode="auto">
          <a:xfrm>
            <a:off x="304800" y="1295400"/>
            <a:ext cx="8534400" cy="391743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idx="4294967295"/>
          </p:nvPr>
        </p:nvSpPr>
        <p:spPr>
          <a:xfrm>
            <a:off x="1752600" y="381000"/>
            <a:ext cx="7391400" cy="457200"/>
          </a:xfrm>
          <a:prstGeom prst="rect">
            <a:avLst/>
          </a:prstGeom>
        </p:spPr>
        <p:txBody>
          <a:bodyPr/>
          <a:lstStyle/>
          <a:p>
            <a:r>
              <a:rPr lang="en-US" dirty="0">
                <a:solidFill>
                  <a:schemeClr val="accent2"/>
                </a:solidFill>
              </a:rPr>
              <a:t>Advance </a:t>
            </a:r>
            <a:r>
              <a:rPr lang="en-US" dirty="0" smtClean="0">
                <a:solidFill>
                  <a:schemeClr val="accent2"/>
                </a:solidFill>
              </a:rPr>
              <a:t>Directives</a:t>
            </a:r>
            <a:endParaRPr lang="en-US" dirty="0">
              <a:solidFill>
                <a:schemeClr val="accent2"/>
              </a:solidFill>
            </a:endParaRPr>
          </a:p>
        </p:txBody>
      </p:sp>
      <p:sp>
        <p:nvSpPr>
          <p:cNvPr id="418819" name="Rectangle 3"/>
          <p:cNvSpPr>
            <a:spLocks noGrp="1" noChangeArrowheads="1"/>
          </p:cNvSpPr>
          <p:nvPr>
            <p:ph type="body" idx="4294967295"/>
          </p:nvPr>
        </p:nvSpPr>
        <p:spPr>
          <a:xfrm>
            <a:off x="381000" y="1219200"/>
            <a:ext cx="8382000" cy="4724400"/>
          </a:xfrm>
          <a:prstGeom prst="rect">
            <a:avLst/>
          </a:prstGeom>
        </p:spPr>
        <p:txBody>
          <a:bodyPr/>
          <a:lstStyle/>
          <a:p>
            <a:pPr>
              <a:lnSpc>
                <a:spcPct val="90000"/>
              </a:lnSpc>
            </a:pPr>
            <a:r>
              <a:rPr lang="en-US" sz="2400" dirty="0" smtClean="0"/>
              <a:t>Competent adult patients “have the fundamental right to control the decisions relating to their rendering of their medical care, including the decision to have life-sustaining procedures withheld or withdrawn.”</a:t>
            </a:r>
          </a:p>
          <a:p>
            <a:pPr>
              <a:lnSpc>
                <a:spcPct val="90000"/>
              </a:lnSpc>
              <a:buNone/>
            </a:pPr>
            <a:r>
              <a:rPr lang="en-US" sz="2000" dirty="0" smtClean="0"/>
              <a:t>(IC 39-4509)</a:t>
            </a:r>
          </a:p>
          <a:p>
            <a:pPr>
              <a:lnSpc>
                <a:spcPct val="90000"/>
              </a:lnSpc>
            </a:pPr>
            <a:r>
              <a:rPr lang="en-US" sz="2400" dirty="0" smtClean="0"/>
              <a:t>Competent adult may express their directives through:</a:t>
            </a:r>
          </a:p>
          <a:p>
            <a:pPr lvl="1">
              <a:lnSpc>
                <a:spcPct val="90000"/>
              </a:lnSpc>
            </a:pPr>
            <a:r>
              <a:rPr lang="en-US" dirty="0" smtClean="0"/>
              <a:t>Direct </a:t>
            </a:r>
            <a:r>
              <a:rPr lang="en-US" dirty="0"/>
              <a:t>instructions by competent </a:t>
            </a:r>
            <a:r>
              <a:rPr lang="en-US" dirty="0" smtClean="0"/>
              <a:t>patient.</a:t>
            </a:r>
          </a:p>
          <a:p>
            <a:pPr lvl="2">
              <a:lnSpc>
                <a:spcPct val="90000"/>
              </a:lnSpc>
            </a:pPr>
            <a:r>
              <a:rPr lang="en-US" sz="2400" dirty="0" smtClean="0"/>
              <a:t>Be </a:t>
            </a:r>
            <a:r>
              <a:rPr lang="en-US" sz="2400" dirty="0"/>
              <a:t>sure to document same.</a:t>
            </a:r>
          </a:p>
          <a:p>
            <a:pPr lvl="1">
              <a:lnSpc>
                <a:spcPct val="90000"/>
              </a:lnSpc>
            </a:pPr>
            <a:r>
              <a:rPr lang="en-US" dirty="0"/>
              <a:t>Advance directives </a:t>
            </a:r>
            <a:r>
              <a:rPr lang="en-US" dirty="0" smtClean="0"/>
              <a:t>executed in case the patient becomes </a:t>
            </a:r>
            <a:r>
              <a:rPr lang="en-US" dirty="0"/>
              <a:t>incompetent or unable to communicate.  </a:t>
            </a:r>
            <a:r>
              <a:rPr lang="en-US" dirty="0" smtClean="0"/>
              <a:t/>
            </a:r>
            <a:br>
              <a:rPr lang="en-US" dirty="0" smtClean="0"/>
            </a:br>
            <a:r>
              <a:rPr lang="en-US" sz="2000" dirty="0" smtClean="0"/>
              <a:t>(</a:t>
            </a:r>
            <a:r>
              <a:rPr lang="en-US" sz="2000" i="1" dirty="0"/>
              <a:t>See</a:t>
            </a:r>
            <a:r>
              <a:rPr lang="en-US" sz="2000" dirty="0"/>
              <a:t> IC 39-4510)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idx="4294967295"/>
          </p:nvPr>
        </p:nvSpPr>
        <p:spPr>
          <a:xfrm>
            <a:off x="1752600" y="304800"/>
            <a:ext cx="7391400" cy="533400"/>
          </a:xfrm>
          <a:prstGeom prst="rect">
            <a:avLst/>
          </a:prstGeom>
        </p:spPr>
        <p:txBody>
          <a:bodyPr/>
          <a:lstStyle/>
          <a:p>
            <a:r>
              <a:rPr lang="en-US" dirty="0" smtClean="0">
                <a:solidFill>
                  <a:schemeClr val="accent2"/>
                </a:solidFill>
              </a:rPr>
              <a:t>Patient Self-Determination Act</a:t>
            </a:r>
            <a:endParaRPr lang="en-US" dirty="0">
              <a:solidFill>
                <a:schemeClr val="accent2"/>
              </a:solidFill>
            </a:endParaRPr>
          </a:p>
        </p:txBody>
      </p:sp>
      <p:sp>
        <p:nvSpPr>
          <p:cNvPr id="419843" name="Rectangle 3"/>
          <p:cNvSpPr>
            <a:spLocks noGrp="1" noChangeArrowheads="1"/>
          </p:cNvSpPr>
          <p:nvPr>
            <p:ph type="body" idx="4294967295"/>
          </p:nvPr>
        </p:nvSpPr>
        <p:spPr>
          <a:xfrm>
            <a:off x="304800" y="990600"/>
            <a:ext cx="8534400" cy="4724400"/>
          </a:xfrm>
          <a:prstGeom prst="rect">
            <a:avLst/>
          </a:prstGeom>
        </p:spPr>
        <p:txBody>
          <a:bodyPr/>
          <a:lstStyle/>
          <a:p>
            <a:pPr>
              <a:lnSpc>
                <a:spcPct val="90000"/>
              </a:lnSpc>
              <a:spcAft>
                <a:spcPts val="600"/>
              </a:spcAft>
            </a:pPr>
            <a:r>
              <a:rPr lang="en-US" sz="2400" dirty="0"/>
              <a:t>Hospitals, </a:t>
            </a:r>
            <a:r>
              <a:rPr lang="en-US" sz="2400" dirty="0" smtClean="0"/>
              <a:t>nursing </a:t>
            </a:r>
            <a:r>
              <a:rPr lang="en-US" sz="2400" dirty="0"/>
              <a:t>facilities, </a:t>
            </a:r>
            <a:r>
              <a:rPr lang="en-US" sz="2400" dirty="0" err="1"/>
              <a:t>HHAs</a:t>
            </a:r>
            <a:r>
              <a:rPr lang="en-US" sz="2400" dirty="0"/>
              <a:t>, </a:t>
            </a:r>
            <a:r>
              <a:rPr lang="en-US" sz="2400" dirty="0" err="1"/>
              <a:t>FQHCs</a:t>
            </a:r>
            <a:r>
              <a:rPr lang="en-US" sz="2400" dirty="0"/>
              <a:t>, </a:t>
            </a:r>
            <a:r>
              <a:rPr lang="en-US" sz="2400" dirty="0" err="1"/>
              <a:t>RHCs</a:t>
            </a:r>
            <a:r>
              <a:rPr lang="en-US" sz="2400" dirty="0"/>
              <a:t>, hospices, and personal care nursing supervisors must</a:t>
            </a:r>
            <a:r>
              <a:rPr lang="en-US" sz="2400" dirty="0" smtClean="0"/>
              <a:t>:</a:t>
            </a:r>
          </a:p>
          <a:p>
            <a:pPr lvl="1">
              <a:lnSpc>
                <a:spcPct val="80000"/>
              </a:lnSpc>
              <a:spcBef>
                <a:spcPts val="0"/>
              </a:spcBef>
              <a:spcAft>
                <a:spcPts val="600"/>
              </a:spcAft>
            </a:pPr>
            <a:r>
              <a:rPr lang="en-US" dirty="0" smtClean="0"/>
              <a:t>Provide written info to patients regarding right to make decisions concerning their care and execute advance directives.</a:t>
            </a:r>
          </a:p>
          <a:p>
            <a:pPr lvl="1">
              <a:lnSpc>
                <a:spcPct val="80000"/>
              </a:lnSpc>
              <a:spcBef>
                <a:spcPts val="0"/>
              </a:spcBef>
              <a:spcAft>
                <a:spcPts val="600"/>
              </a:spcAft>
            </a:pPr>
            <a:r>
              <a:rPr lang="en-US" dirty="0" smtClean="0"/>
              <a:t>Document in prominent place in medical record whether patient has executed advance directive.</a:t>
            </a:r>
          </a:p>
          <a:p>
            <a:pPr lvl="1">
              <a:lnSpc>
                <a:spcPct val="80000"/>
              </a:lnSpc>
              <a:spcBef>
                <a:spcPts val="0"/>
              </a:spcBef>
              <a:spcAft>
                <a:spcPts val="600"/>
              </a:spcAft>
            </a:pPr>
            <a:r>
              <a:rPr lang="en-US" dirty="0" smtClean="0"/>
              <a:t>Not condition care or discriminate based on advance directive.</a:t>
            </a:r>
          </a:p>
          <a:p>
            <a:pPr lvl="1">
              <a:lnSpc>
                <a:spcPct val="80000"/>
              </a:lnSpc>
              <a:spcBef>
                <a:spcPts val="0"/>
              </a:spcBef>
              <a:spcAft>
                <a:spcPts val="600"/>
              </a:spcAft>
            </a:pPr>
            <a:r>
              <a:rPr lang="en-US" dirty="0" smtClean="0"/>
              <a:t>Ensure compliance with state law regarding advance directive.</a:t>
            </a:r>
          </a:p>
          <a:p>
            <a:pPr lvl="1">
              <a:lnSpc>
                <a:spcPct val="80000"/>
              </a:lnSpc>
              <a:spcBef>
                <a:spcPts val="0"/>
              </a:spcBef>
              <a:spcAft>
                <a:spcPts val="600"/>
              </a:spcAft>
            </a:pPr>
            <a:r>
              <a:rPr lang="en-US" dirty="0" smtClean="0"/>
              <a:t>Educate staff and community regarding advance directives.</a:t>
            </a:r>
          </a:p>
          <a:p>
            <a:pPr>
              <a:lnSpc>
                <a:spcPct val="80000"/>
              </a:lnSpc>
              <a:spcBef>
                <a:spcPts val="0"/>
              </a:spcBef>
            </a:pPr>
            <a:r>
              <a:rPr lang="en-US" sz="2400" dirty="0" smtClean="0"/>
              <a:t>Nursing homes must provide info at time of admission</a:t>
            </a:r>
            <a:r>
              <a:rPr lang="en-US" dirty="0" smtClean="0"/>
              <a:t>.</a:t>
            </a:r>
          </a:p>
          <a:p>
            <a:pPr>
              <a:lnSpc>
                <a:spcPct val="90000"/>
              </a:lnSpc>
              <a:spcBef>
                <a:spcPts val="0"/>
              </a:spcBef>
              <a:buFont typeface="Wingdings" pitchFamily="2" charset="2"/>
              <a:buNone/>
            </a:pPr>
            <a:r>
              <a:rPr lang="en-US" sz="2000" dirty="0" smtClean="0"/>
              <a:t>(42 USC 1395cc(f); 42 </a:t>
            </a:r>
            <a:r>
              <a:rPr lang="en-US" sz="2000" dirty="0" err="1" smtClean="0"/>
              <a:t>CFR</a:t>
            </a:r>
            <a:r>
              <a:rPr lang="en-US" sz="2000" dirty="0" smtClean="0"/>
              <a:t> 489.102)</a:t>
            </a:r>
            <a:endParaRPr lang="en-US" sz="2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idx="4294967295"/>
          </p:nvPr>
        </p:nvSpPr>
        <p:spPr>
          <a:xfrm>
            <a:off x="1752600" y="304800"/>
            <a:ext cx="7391400" cy="533400"/>
          </a:xfrm>
          <a:prstGeom prst="rect">
            <a:avLst/>
          </a:prstGeom>
        </p:spPr>
        <p:txBody>
          <a:bodyPr/>
          <a:lstStyle/>
          <a:p>
            <a:r>
              <a:rPr lang="en-US" dirty="0">
                <a:solidFill>
                  <a:schemeClr val="accent2"/>
                </a:solidFill>
              </a:rPr>
              <a:t>Advance </a:t>
            </a:r>
            <a:r>
              <a:rPr lang="en-US" dirty="0" smtClean="0">
                <a:solidFill>
                  <a:schemeClr val="accent2"/>
                </a:solidFill>
              </a:rPr>
              <a:t>Directives</a:t>
            </a:r>
            <a:endParaRPr lang="en-US" dirty="0">
              <a:solidFill>
                <a:schemeClr val="accent2"/>
              </a:solidFill>
            </a:endParaRPr>
          </a:p>
        </p:txBody>
      </p:sp>
      <p:sp>
        <p:nvSpPr>
          <p:cNvPr id="417795" name="Rectangle 3"/>
          <p:cNvSpPr>
            <a:spLocks noGrp="1" noChangeArrowheads="1"/>
          </p:cNvSpPr>
          <p:nvPr>
            <p:ph type="body" idx="4294967295"/>
          </p:nvPr>
        </p:nvSpPr>
        <p:spPr>
          <a:xfrm>
            <a:off x="685800" y="1371600"/>
            <a:ext cx="8458200" cy="4800600"/>
          </a:xfrm>
          <a:prstGeom prst="rect">
            <a:avLst/>
          </a:prstGeom>
        </p:spPr>
        <p:txBody>
          <a:bodyPr/>
          <a:lstStyle/>
          <a:p>
            <a:r>
              <a:rPr lang="en-US" dirty="0" smtClean="0"/>
              <a:t>Living Will</a:t>
            </a:r>
            <a:endParaRPr lang="en-US" dirty="0"/>
          </a:p>
          <a:p>
            <a:r>
              <a:rPr lang="en-US" dirty="0"/>
              <a:t>Durable </a:t>
            </a:r>
            <a:r>
              <a:rPr lang="en-US" dirty="0" smtClean="0"/>
              <a:t>Power </a:t>
            </a:r>
            <a:r>
              <a:rPr lang="en-US" dirty="0"/>
              <a:t>of </a:t>
            </a:r>
            <a:r>
              <a:rPr lang="en-US" dirty="0" smtClean="0"/>
              <a:t>Attorney</a:t>
            </a:r>
            <a:endParaRPr lang="en-US" dirty="0"/>
          </a:p>
          <a:p>
            <a:r>
              <a:rPr lang="en-US" dirty="0" smtClean="0"/>
              <a:t>Physician’s Order for Scope of Treatment (“POST”)</a:t>
            </a:r>
          </a:p>
          <a:p>
            <a:r>
              <a:rPr lang="en-US" dirty="0" smtClean="0"/>
              <a:t>Do Not Resuscitate (“</a:t>
            </a:r>
            <a:r>
              <a:rPr lang="en-US" dirty="0" err="1" smtClean="0"/>
              <a:t>DNR</a:t>
            </a:r>
            <a:r>
              <a:rPr lang="en-US" dirty="0" smtClean="0"/>
              <a:t>”)</a:t>
            </a:r>
            <a:endParaRPr lang="en-US" dirty="0"/>
          </a:p>
          <a:p>
            <a:r>
              <a:rPr lang="en-US" dirty="0"/>
              <a:t>Mental </a:t>
            </a:r>
            <a:r>
              <a:rPr lang="en-US" dirty="0" smtClean="0"/>
              <a:t>Health </a:t>
            </a:r>
            <a:r>
              <a:rPr lang="en-US" dirty="0"/>
              <a:t>C</a:t>
            </a:r>
            <a:r>
              <a:rPr lang="en-US" dirty="0" smtClean="0"/>
              <a:t>are Directives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304800"/>
            <a:ext cx="7391400" cy="533400"/>
          </a:xfrm>
          <a:prstGeom prst="rect">
            <a:avLst/>
          </a:prstGeom>
        </p:spPr>
        <p:txBody>
          <a:bodyPr/>
          <a:lstStyle/>
          <a:p>
            <a:r>
              <a:rPr lang="en-US" dirty="0" smtClean="0">
                <a:solidFill>
                  <a:schemeClr val="accent2"/>
                </a:solidFill>
              </a:rPr>
              <a:t>Advance Directives</a:t>
            </a:r>
            <a:endParaRPr lang="en-US" dirty="0">
              <a:solidFill>
                <a:schemeClr val="accent2"/>
              </a:solidFill>
            </a:endParaRPr>
          </a:p>
        </p:txBody>
      </p:sp>
      <p:sp>
        <p:nvSpPr>
          <p:cNvPr id="3" name="Content Placeholder 2"/>
          <p:cNvSpPr>
            <a:spLocks noGrp="1"/>
          </p:cNvSpPr>
          <p:nvPr>
            <p:ph idx="4294967295"/>
          </p:nvPr>
        </p:nvSpPr>
        <p:spPr>
          <a:xfrm>
            <a:off x="304800" y="1371600"/>
            <a:ext cx="8534400" cy="4724400"/>
          </a:xfrm>
          <a:prstGeom prst="rect">
            <a:avLst/>
          </a:prstGeom>
        </p:spPr>
        <p:txBody>
          <a:bodyPr/>
          <a:lstStyle/>
          <a:p>
            <a:r>
              <a:rPr lang="en-US" dirty="0" smtClean="0"/>
              <a:t>“’Directive,’ ‘advance directive’ or ‘health care directive’ means a document that substantially meets the requirements of section </a:t>
            </a:r>
            <a:r>
              <a:rPr lang="en-US" dirty="0" smtClean="0">
                <a:hlinkClick r:id="rId2" action="ppaction://hlinkfile"/>
              </a:rPr>
              <a:t>39-4510</a:t>
            </a:r>
            <a:r>
              <a:rPr lang="en-US" dirty="0" smtClean="0"/>
              <a:t>(1), Idaho Code, or is a "Physician Orders for Scope of Treatment" (POST) form </a:t>
            </a:r>
            <a:r>
              <a:rPr lang="en-US" u="sng" dirty="0" smtClean="0"/>
              <a:t>or is another document which represents a competent person's authentic expression of such person's wishes concerning his or her health care</a:t>
            </a:r>
            <a:r>
              <a:rPr lang="en-US" dirty="0" smtClean="0"/>
              <a:t>.”</a:t>
            </a:r>
          </a:p>
          <a:p>
            <a:pPr>
              <a:buNone/>
            </a:pPr>
            <a:r>
              <a:rPr lang="en-US" sz="2000" dirty="0" smtClean="0"/>
              <a:t>(IC 39-4502(8)).</a:t>
            </a:r>
            <a:endParaRPr lang="en-US" sz="2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304800"/>
            <a:ext cx="7391400" cy="533400"/>
          </a:xfrm>
          <a:prstGeom prst="rect">
            <a:avLst/>
          </a:prstGeom>
        </p:spPr>
        <p:txBody>
          <a:bodyPr/>
          <a:lstStyle/>
          <a:p>
            <a:r>
              <a:rPr lang="en-US" dirty="0" smtClean="0">
                <a:solidFill>
                  <a:schemeClr val="accent2"/>
                </a:solidFill>
              </a:rPr>
              <a:t>Advance Directives</a:t>
            </a:r>
            <a:endParaRPr lang="en-US" dirty="0">
              <a:solidFill>
                <a:schemeClr val="accent2"/>
              </a:solidFill>
            </a:endParaRPr>
          </a:p>
        </p:txBody>
      </p:sp>
      <p:sp>
        <p:nvSpPr>
          <p:cNvPr id="3" name="Content Placeholder 2"/>
          <p:cNvSpPr>
            <a:spLocks noGrp="1"/>
          </p:cNvSpPr>
          <p:nvPr>
            <p:ph idx="4294967295"/>
          </p:nvPr>
        </p:nvSpPr>
        <p:spPr>
          <a:xfrm>
            <a:off x="381000" y="1066800"/>
            <a:ext cx="8534400" cy="4724400"/>
          </a:xfrm>
          <a:prstGeom prst="rect">
            <a:avLst/>
          </a:prstGeom>
        </p:spPr>
        <p:txBody>
          <a:bodyPr/>
          <a:lstStyle/>
          <a:p>
            <a:r>
              <a:rPr lang="en-US" sz="2400" dirty="0" smtClean="0"/>
              <a:t> Do not get too hung up on technical compliance with form.</a:t>
            </a:r>
          </a:p>
          <a:p>
            <a:pPr marL="342900" lvl="2" indent="-342900"/>
            <a:r>
              <a:rPr lang="en-US" sz="2400" dirty="0" smtClean="0"/>
              <a:t>“It is </a:t>
            </a:r>
            <a:r>
              <a:rPr lang="en-US" sz="2400" u="sng" dirty="0" smtClean="0"/>
              <a:t>not</a:t>
            </a:r>
            <a:r>
              <a:rPr lang="en-US" sz="2400" dirty="0" smtClean="0"/>
              <a:t> essential to the validity of any consent for the furnishing of hospital, medical, dental or surgical care, treatment or procedures that the consent be in writing or any other specific form of expression.” (IC 39-4507).</a:t>
            </a:r>
          </a:p>
          <a:p>
            <a:r>
              <a:rPr lang="en-US" sz="2400" dirty="0" smtClean="0"/>
              <a:t>“It is the intent of the legislature to establish an effective means for such communication. It is </a:t>
            </a:r>
            <a:r>
              <a:rPr lang="en-US" sz="2400" u="sng" dirty="0" smtClean="0"/>
              <a:t>not</a:t>
            </a:r>
            <a:r>
              <a:rPr lang="en-US" sz="2400" dirty="0" smtClean="0"/>
              <a:t> the intent of the legislature that the procedures described in sections 39-4509 through 39-4515 [e.g., living wills, </a:t>
            </a:r>
            <a:r>
              <a:rPr lang="en-US" sz="2400" dirty="0" err="1" smtClean="0"/>
              <a:t>DPOAs</a:t>
            </a:r>
            <a:r>
              <a:rPr lang="en-US" sz="2400" dirty="0" smtClean="0"/>
              <a:t>, or </a:t>
            </a:r>
            <a:r>
              <a:rPr lang="en-US" sz="2400" dirty="0" err="1" smtClean="0"/>
              <a:t>POSTs</a:t>
            </a:r>
            <a:r>
              <a:rPr lang="en-US" sz="2400" dirty="0" smtClean="0"/>
              <a:t>] are the only effective means of such communication…. </a:t>
            </a:r>
            <a:r>
              <a:rPr lang="en-US" sz="2400" u="sng" dirty="0" smtClean="0"/>
              <a:t>Any authentic expression of a person's wishes with respect to health care should be honored</a:t>
            </a:r>
            <a:r>
              <a:rPr lang="en-US" sz="2400" dirty="0" smtClean="0"/>
              <a:t>.”</a:t>
            </a:r>
          </a:p>
          <a:p>
            <a:pPr>
              <a:buNone/>
            </a:pPr>
            <a:r>
              <a:rPr lang="en-US" sz="2000" dirty="0" smtClean="0"/>
              <a:t>(IC 39-4509(3)). </a:t>
            </a:r>
            <a:endParaRPr lang="en-US" sz="2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228600"/>
            <a:ext cx="7391400" cy="685800"/>
          </a:xfrm>
          <a:prstGeom prst="rect">
            <a:avLst/>
          </a:prstGeom>
        </p:spPr>
        <p:txBody>
          <a:bodyPr/>
          <a:lstStyle/>
          <a:p>
            <a:r>
              <a:rPr lang="en-US" sz="2800" dirty="0" smtClean="0">
                <a:solidFill>
                  <a:schemeClr val="accent2"/>
                </a:solidFill>
              </a:rPr>
              <a:t>Living Will and Durable Power of Attorney</a:t>
            </a:r>
            <a:endParaRPr lang="en-US" sz="2800" dirty="0">
              <a:solidFill>
                <a:schemeClr val="accent2"/>
              </a:solidFill>
            </a:endParaRPr>
          </a:p>
        </p:txBody>
      </p:sp>
      <p:pic>
        <p:nvPicPr>
          <p:cNvPr id="134146" name="Picture 2" descr="http://liv-will1.uslivingwillregistry.com/images/preparation_photo.jpg"/>
          <p:cNvPicPr>
            <a:picLocks noChangeAspect="1" noChangeArrowheads="1"/>
          </p:cNvPicPr>
          <p:nvPr/>
        </p:nvPicPr>
        <p:blipFill>
          <a:blip r:embed="rId2" cstate="print"/>
          <a:srcRect/>
          <a:stretch>
            <a:fillRect/>
          </a:stretch>
        </p:blipFill>
        <p:spPr bwMode="auto">
          <a:xfrm>
            <a:off x="914400" y="990600"/>
            <a:ext cx="7391400" cy="4912203"/>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1" name="Rectangle 3"/>
          <p:cNvSpPr>
            <a:spLocks noGrp="1" noChangeArrowheads="1"/>
          </p:cNvSpPr>
          <p:nvPr>
            <p:ph type="body" idx="4294967295"/>
          </p:nvPr>
        </p:nvSpPr>
        <p:spPr>
          <a:xfrm>
            <a:off x="381000" y="1295400"/>
            <a:ext cx="8534400" cy="4724400"/>
          </a:xfrm>
          <a:prstGeom prst="rect">
            <a:avLst/>
          </a:prstGeom>
        </p:spPr>
        <p:txBody>
          <a:bodyPr/>
          <a:lstStyle/>
          <a:p>
            <a:pPr>
              <a:lnSpc>
                <a:spcPct val="90000"/>
              </a:lnSpc>
            </a:pPr>
            <a:r>
              <a:rPr lang="en-US" sz="2400" dirty="0"/>
              <a:t>Combined in single document executed by patient</a:t>
            </a:r>
            <a:r>
              <a:rPr lang="en-US" sz="2400" dirty="0" smtClean="0"/>
              <a:t>.</a:t>
            </a:r>
            <a:endParaRPr lang="en-US" sz="2400" dirty="0"/>
          </a:p>
          <a:p>
            <a:pPr>
              <a:lnSpc>
                <a:spcPct val="90000"/>
              </a:lnSpc>
            </a:pPr>
            <a:r>
              <a:rPr lang="en-US" sz="2400" u="sng" dirty="0"/>
              <a:t>Living will</a:t>
            </a:r>
            <a:r>
              <a:rPr lang="en-US" sz="2400" dirty="0"/>
              <a:t> allows patient to direct whether and what type of artificial life-sustaining measures the patient should receive if the patient is incompetent. </a:t>
            </a:r>
          </a:p>
          <a:p>
            <a:pPr>
              <a:lnSpc>
                <a:spcPct val="90000"/>
              </a:lnSpc>
            </a:pPr>
            <a:r>
              <a:rPr lang="en-US" sz="2400" u="sng" dirty="0"/>
              <a:t>Durable power of attorney</a:t>
            </a:r>
            <a:r>
              <a:rPr lang="en-US" sz="2400" dirty="0"/>
              <a:t> </a:t>
            </a:r>
            <a:r>
              <a:rPr lang="en-US" sz="2400" dirty="0" smtClean="0"/>
              <a:t>(“</a:t>
            </a:r>
            <a:r>
              <a:rPr lang="en-US" sz="2400" dirty="0" err="1" smtClean="0"/>
              <a:t>DPOA</a:t>
            </a:r>
            <a:r>
              <a:rPr lang="en-US" sz="2400" dirty="0" smtClean="0"/>
              <a:t>”) allows </a:t>
            </a:r>
            <a:r>
              <a:rPr lang="en-US" sz="2400" dirty="0"/>
              <a:t>patient to appoint someone to make health care decisions for the patient if the patient is </a:t>
            </a:r>
            <a:r>
              <a:rPr lang="en-US" sz="2400" dirty="0" smtClean="0"/>
              <a:t>incompetent or unable </a:t>
            </a:r>
            <a:r>
              <a:rPr lang="en-US" sz="2400" dirty="0"/>
              <a:t>to communicate </a:t>
            </a:r>
            <a:r>
              <a:rPr lang="en-US" sz="2400" dirty="0" smtClean="0"/>
              <a:t>wishes.</a:t>
            </a:r>
          </a:p>
          <a:p>
            <a:pPr>
              <a:lnSpc>
                <a:spcPct val="90000"/>
              </a:lnSpc>
            </a:pPr>
            <a:endParaRPr lang="en-US" sz="2400" dirty="0" smtClean="0"/>
          </a:p>
          <a:p>
            <a:pPr>
              <a:lnSpc>
                <a:spcPct val="90000"/>
              </a:lnSpc>
            </a:pPr>
            <a:r>
              <a:rPr lang="en-US" sz="2400" dirty="0" smtClean="0"/>
              <a:t>Form is located at IC 39-4510 or </a:t>
            </a:r>
            <a:r>
              <a:rPr lang="en-US" sz="2400" dirty="0" smtClean="0">
                <a:hlinkClick r:id="rId2"/>
              </a:rPr>
              <a:t>http://www.ag.idaho.gov/livingWills/LivingWill_DurablePowerOfAttorney.pdf</a:t>
            </a:r>
            <a:r>
              <a:rPr lang="en-US" sz="2400" dirty="0" smtClean="0"/>
              <a:t>.</a:t>
            </a:r>
          </a:p>
          <a:p>
            <a:pPr>
              <a:lnSpc>
                <a:spcPct val="90000"/>
              </a:lnSpc>
            </a:pPr>
            <a:endParaRPr lang="en-US" dirty="0"/>
          </a:p>
        </p:txBody>
      </p:sp>
      <p:sp>
        <p:nvSpPr>
          <p:cNvPr id="4" name="Title 1"/>
          <p:cNvSpPr txBox="1">
            <a:spLocks/>
          </p:cNvSpPr>
          <p:nvPr/>
        </p:nvSpPr>
        <p:spPr bwMode="auto">
          <a:xfrm>
            <a:off x="1752600" y="228600"/>
            <a:ext cx="7391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r>
              <a:rPr lang="en-US" sz="2800" kern="0" smtClean="0">
                <a:solidFill>
                  <a:schemeClr val="accent2"/>
                </a:solidFill>
              </a:rPr>
              <a:t>Living Will and Durable Power of Attorney</a:t>
            </a:r>
            <a:endParaRPr lang="en-US" sz="2800" kern="0" dirty="0">
              <a:solidFill>
                <a:schemeClr val="accent2"/>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idx="4294967295"/>
          </p:nvPr>
        </p:nvSpPr>
        <p:spPr>
          <a:xfrm>
            <a:off x="1752600" y="76200"/>
            <a:ext cx="7391400" cy="762000"/>
          </a:xfrm>
          <a:prstGeom prst="rect">
            <a:avLst/>
          </a:prstGeom>
        </p:spPr>
        <p:txBody>
          <a:bodyPr/>
          <a:lstStyle/>
          <a:p>
            <a:r>
              <a:rPr lang="en-US" sz="2800" dirty="0">
                <a:solidFill>
                  <a:schemeClr val="accent2"/>
                </a:solidFill>
              </a:rPr>
              <a:t>Physician Order for Scope of Treatment (POST)</a:t>
            </a:r>
          </a:p>
        </p:txBody>
      </p:sp>
      <p:pic>
        <p:nvPicPr>
          <p:cNvPr id="16386" name="Picture 2" descr="http://www.idahoendoflifecoalition.wildapricot.org/Resources/Documents/WebRCRT16Section4_POSTForm_pg37.jpg"/>
          <p:cNvPicPr>
            <a:picLocks noChangeAspect="1" noChangeArrowheads="1"/>
          </p:cNvPicPr>
          <p:nvPr/>
        </p:nvPicPr>
        <p:blipFill>
          <a:blip r:embed="rId2" cstate="print"/>
          <a:srcRect/>
          <a:stretch>
            <a:fillRect/>
          </a:stretch>
        </p:blipFill>
        <p:spPr bwMode="auto">
          <a:xfrm>
            <a:off x="2209800" y="948266"/>
            <a:ext cx="4267200" cy="5452534"/>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idx="4294967295"/>
          </p:nvPr>
        </p:nvSpPr>
        <p:spPr>
          <a:xfrm>
            <a:off x="1752600" y="304800"/>
            <a:ext cx="7391400" cy="533400"/>
          </a:xfrm>
          <a:prstGeom prst="rect">
            <a:avLst/>
          </a:prstGeom>
        </p:spPr>
        <p:txBody>
          <a:bodyPr/>
          <a:lstStyle/>
          <a:p>
            <a:r>
              <a:rPr lang="en-US" dirty="0" smtClean="0">
                <a:solidFill>
                  <a:schemeClr val="accent2"/>
                </a:solidFill>
              </a:rPr>
              <a:t>POST</a:t>
            </a:r>
            <a:endParaRPr lang="en-US" dirty="0">
              <a:solidFill>
                <a:schemeClr val="accent2"/>
              </a:solidFill>
            </a:endParaRPr>
          </a:p>
        </p:txBody>
      </p:sp>
      <p:sp>
        <p:nvSpPr>
          <p:cNvPr id="434179" name="Rectangle 3"/>
          <p:cNvSpPr>
            <a:spLocks noGrp="1" noChangeArrowheads="1"/>
          </p:cNvSpPr>
          <p:nvPr>
            <p:ph type="body" idx="4294967295"/>
          </p:nvPr>
        </p:nvSpPr>
        <p:spPr>
          <a:xfrm>
            <a:off x="304800" y="1143000"/>
            <a:ext cx="8534400" cy="4724400"/>
          </a:xfrm>
          <a:prstGeom prst="rect">
            <a:avLst/>
          </a:prstGeom>
        </p:spPr>
        <p:txBody>
          <a:bodyPr/>
          <a:lstStyle/>
          <a:p>
            <a:r>
              <a:rPr lang="en-US" sz="2400" dirty="0" smtClean="0"/>
              <a:t>Form developed by </a:t>
            </a:r>
            <a:r>
              <a:rPr lang="en-US" sz="2400" dirty="0" err="1" smtClean="0"/>
              <a:t>DHW</a:t>
            </a:r>
            <a:r>
              <a:rPr lang="en-US" sz="2400" dirty="0" smtClean="0"/>
              <a:t>.</a:t>
            </a:r>
          </a:p>
          <a:p>
            <a:r>
              <a:rPr lang="en-US" sz="2400" dirty="0" smtClean="0"/>
              <a:t>Standing </a:t>
            </a:r>
            <a:r>
              <a:rPr lang="en-US" sz="2400" dirty="0"/>
              <a:t>order </a:t>
            </a:r>
            <a:r>
              <a:rPr lang="en-US" sz="2400" dirty="0" smtClean="0"/>
              <a:t>for CPR </a:t>
            </a:r>
            <a:r>
              <a:rPr lang="en-US" sz="2400" dirty="0"/>
              <a:t>and artificial life-sustaining </a:t>
            </a:r>
            <a:r>
              <a:rPr lang="en-US" sz="2400" dirty="0" smtClean="0"/>
              <a:t>care signed by:</a:t>
            </a:r>
          </a:p>
          <a:p>
            <a:pPr lvl="1"/>
            <a:r>
              <a:rPr lang="en-US" dirty="0" smtClean="0"/>
              <a:t>Physician, PA, or advanced practice professional nurse (“</a:t>
            </a:r>
            <a:r>
              <a:rPr lang="en-US" dirty="0" err="1" smtClean="0"/>
              <a:t>APPN</a:t>
            </a:r>
            <a:r>
              <a:rPr lang="en-US" dirty="0" smtClean="0"/>
              <a:t>”),</a:t>
            </a:r>
          </a:p>
          <a:p>
            <a:pPr lvl="1"/>
            <a:r>
              <a:rPr lang="en-US" dirty="0" smtClean="0"/>
              <a:t>Patient or surrogate decision-maker, provided that surrogate cannot contradict the patient’s last known expressed wishes or directions.</a:t>
            </a:r>
          </a:p>
          <a:p>
            <a:pPr>
              <a:buNone/>
            </a:pPr>
            <a:r>
              <a:rPr lang="en-US" sz="2000" dirty="0" smtClean="0"/>
              <a:t>(IC 39-4512A)</a:t>
            </a:r>
          </a:p>
          <a:p>
            <a:r>
              <a:rPr lang="en-US" sz="2400" dirty="0" smtClean="0"/>
              <a:t>Designed to replace </a:t>
            </a:r>
            <a:r>
              <a:rPr lang="en-US" sz="2400" dirty="0" err="1" smtClean="0"/>
              <a:t>DNR</a:t>
            </a:r>
            <a:r>
              <a:rPr lang="en-US" sz="2400" dirty="0" smtClean="0"/>
              <a:t> and </a:t>
            </a:r>
            <a:r>
              <a:rPr lang="en-US" sz="2400" dirty="0" err="1" smtClean="0"/>
              <a:t>ComfortONE</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304800"/>
            <a:ext cx="7315200" cy="762000"/>
          </a:xfrm>
          <a:prstGeom prst="rect">
            <a:avLst/>
          </a:prstGeom>
        </p:spPr>
        <p:txBody>
          <a:bodyPr/>
          <a:lstStyle/>
          <a:p>
            <a:r>
              <a:rPr lang="en-US" dirty="0" smtClean="0">
                <a:solidFill>
                  <a:schemeClr val="accent2"/>
                </a:solidFill>
              </a:rPr>
              <a:t>Consent: General Principles</a:t>
            </a:r>
            <a:endParaRPr lang="en-US" dirty="0">
              <a:solidFill>
                <a:schemeClr val="accent2"/>
              </a:solidFill>
            </a:endParaRPr>
          </a:p>
        </p:txBody>
      </p:sp>
      <p:sp>
        <p:nvSpPr>
          <p:cNvPr id="3" name="Content Placeholder 2"/>
          <p:cNvSpPr>
            <a:spLocks noGrp="1"/>
          </p:cNvSpPr>
          <p:nvPr>
            <p:ph idx="4294967295"/>
          </p:nvPr>
        </p:nvSpPr>
        <p:spPr>
          <a:xfrm>
            <a:off x="381000" y="1219200"/>
            <a:ext cx="8534400" cy="4724400"/>
          </a:xfrm>
          <a:prstGeom prst="rect">
            <a:avLst/>
          </a:prstGeom>
        </p:spPr>
        <p:txBody>
          <a:bodyPr/>
          <a:lstStyle/>
          <a:p>
            <a:pPr>
              <a:buNone/>
            </a:pPr>
            <a:r>
              <a:rPr lang="en-US" sz="2200" dirty="0" smtClean="0"/>
              <a:t>Medicare Hospital Conditions of Participation</a:t>
            </a:r>
          </a:p>
          <a:p>
            <a:r>
              <a:rPr lang="en-US" sz="2200" dirty="0" smtClean="0"/>
              <a:t>“The patient has the right to participate in the development and implementation of his or her plan of care.”</a:t>
            </a:r>
          </a:p>
          <a:p>
            <a:r>
              <a:rPr lang="en-US" sz="2200" dirty="0" smtClean="0"/>
              <a:t>“The patient or his or her representative … has the right to make informed decisions regarding his or her care. The patient's rights include being informed of his or her health status, being involved in care planning and treatment, and being able to request or refuse treatment.”</a:t>
            </a:r>
          </a:p>
          <a:p>
            <a:r>
              <a:rPr lang="en-US" sz="2200" dirty="0" smtClean="0"/>
              <a:t>“The patient has the right to formulate advance directives and to have hospital staff and practitioners who provide care in the hospital comply with these directives…”</a:t>
            </a:r>
          </a:p>
          <a:p>
            <a:pPr>
              <a:spcBef>
                <a:spcPts val="1200"/>
              </a:spcBef>
              <a:buNone/>
            </a:pPr>
            <a:r>
              <a:rPr lang="en-US" sz="2000" dirty="0" smtClean="0"/>
              <a:t>(42 </a:t>
            </a:r>
            <a:r>
              <a:rPr lang="en-US" sz="2000" dirty="0" err="1" smtClean="0"/>
              <a:t>CFR</a:t>
            </a:r>
            <a:r>
              <a:rPr lang="en-US" sz="2000" dirty="0" smtClean="0"/>
              <a:t> 482.13(b)(2))</a:t>
            </a:r>
            <a:endParaRPr lang="en-US" sz="2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idx="4294967295"/>
          </p:nvPr>
        </p:nvSpPr>
        <p:spPr>
          <a:xfrm>
            <a:off x="1676400" y="304800"/>
            <a:ext cx="7467600" cy="533400"/>
          </a:xfrm>
          <a:prstGeom prst="rect">
            <a:avLst/>
          </a:prstGeom>
        </p:spPr>
        <p:txBody>
          <a:bodyPr/>
          <a:lstStyle/>
          <a:p>
            <a:r>
              <a:rPr lang="en-US" dirty="0" smtClean="0">
                <a:solidFill>
                  <a:schemeClr val="accent2"/>
                </a:solidFill>
              </a:rPr>
              <a:t>Revocation of Advance Directive</a:t>
            </a:r>
            <a:endParaRPr lang="en-US" dirty="0">
              <a:solidFill>
                <a:schemeClr val="accent2"/>
              </a:solidFill>
            </a:endParaRPr>
          </a:p>
        </p:txBody>
      </p:sp>
      <p:sp>
        <p:nvSpPr>
          <p:cNvPr id="429059" name="Rectangle 3"/>
          <p:cNvSpPr>
            <a:spLocks noGrp="1" noChangeArrowheads="1"/>
          </p:cNvSpPr>
          <p:nvPr>
            <p:ph type="body" idx="4294967295"/>
          </p:nvPr>
        </p:nvSpPr>
        <p:spPr>
          <a:xfrm>
            <a:off x="381000" y="1066800"/>
            <a:ext cx="8534400" cy="4724400"/>
          </a:xfrm>
          <a:prstGeom prst="rect">
            <a:avLst/>
          </a:prstGeom>
        </p:spPr>
        <p:txBody>
          <a:bodyPr/>
          <a:lstStyle/>
          <a:p>
            <a:r>
              <a:rPr lang="en-US" sz="2400" dirty="0"/>
              <a:t>Maker may revoke at anytime </a:t>
            </a:r>
            <a:r>
              <a:rPr lang="en-US" sz="2400" dirty="0" smtClean="0"/>
              <a:t>by</a:t>
            </a:r>
            <a:r>
              <a:rPr lang="en-US" sz="2400" dirty="0"/>
              <a:t>:</a:t>
            </a:r>
          </a:p>
          <a:p>
            <a:pPr lvl="1"/>
            <a:r>
              <a:rPr lang="en-US" sz="2400" dirty="0" smtClean="0"/>
              <a:t>Intentionally canceling</a:t>
            </a:r>
            <a:r>
              <a:rPr lang="en-US" sz="2400" dirty="0"/>
              <a:t>, defacing, obliterating, burning, tearing, or otherwise destroying the </a:t>
            </a:r>
            <a:r>
              <a:rPr lang="en-US" sz="2400" dirty="0" smtClean="0"/>
              <a:t>document </a:t>
            </a:r>
            <a:r>
              <a:rPr lang="en-US" dirty="0" smtClean="0"/>
              <a:t>by maker or in maker’s presence and at maker’s direction.</a:t>
            </a:r>
            <a:endParaRPr lang="en-US" sz="2400" dirty="0"/>
          </a:p>
          <a:p>
            <a:pPr lvl="1"/>
            <a:r>
              <a:rPr lang="en-US" sz="2400" dirty="0"/>
              <a:t>Written revocation signed by maker.</a:t>
            </a:r>
          </a:p>
          <a:p>
            <a:pPr lvl="1"/>
            <a:r>
              <a:rPr lang="en-US" sz="2400" dirty="0"/>
              <a:t>Oral revocation by maker</a:t>
            </a:r>
            <a:r>
              <a:rPr lang="en-US" sz="2400" dirty="0" smtClean="0"/>
              <a:t>.</a:t>
            </a:r>
          </a:p>
          <a:p>
            <a:pPr lvl="1">
              <a:buNone/>
            </a:pPr>
            <a:r>
              <a:rPr lang="en-US" i="1" dirty="0" smtClean="0"/>
              <a:t>*	What about other manifestation?</a:t>
            </a:r>
            <a:endParaRPr lang="en-US" sz="2400" i="1" dirty="0"/>
          </a:p>
          <a:p>
            <a:r>
              <a:rPr lang="en-US" sz="2400" dirty="0"/>
              <a:t>Maker is responsible for notifying </a:t>
            </a:r>
            <a:r>
              <a:rPr lang="en-US" sz="2400" dirty="0" smtClean="0"/>
              <a:t>provider.</a:t>
            </a:r>
          </a:p>
          <a:p>
            <a:r>
              <a:rPr lang="en-US" sz="2400" dirty="0" smtClean="0"/>
              <a:t>Provider not liable for failing to act on revocation unless provider has actual knowledge of revocation.</a:t>
            </a:r>
            <a:endParaRPr lang="en-US" sz="2400" dirty="0"/>
          </a:p>
          <a:p>
            <a:pPr>
              <a:buFont typeface="Wingdings" pitchFamily="2" charset="2"/>
              <a:buNone/>
            </a:pPr>
            <a:r>
              <a:rPr lang="en-US" sz="2000" dirty="0"/>
              <a:t>(IC </a:t>
            </a:r>
            <a:r>
              <a:rPr lang="en-US" sz="2000" dirty="0" smtClean="0"/>
              <a:t>39-4511A)</a:t>
            </a:r>
            <a:endParaRPr lang="en-US" sz="20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idx="4294967295"/>
          </p:nvPr>
        </p:nvSpPr>
        <p:spPr>
          <a:xfrm>
            <a:off x="1676400" y="304800"/>
            <a:ext cx="7467600" cy="533400"/>
          </a:xfrm>
          <a:prstGeom prst="rect">
            <a:avLst/>
          </a:prstGeom>
        </p:spPr>
        <p:txBody>
          <a:bodyPr/>
          <a:lstStyle/>
          <a:p>
            <a:r>
              <a:rPr lang="en-US" dirty="0" smtClean="0">
                <a:solidFill>
                  <a:schemeClr val="accent2"/>
                </a:solidFill>
              </a:rPr>
              <a:t>Suspension of Advance Directive</a:t>
            </a:r>
            <a:endParaRPr lang="en-US" dirty="0">
              <a:solidFill>
                <a:schemeClr val="accent2"/>
              </a:solidFill>
            </a:endParaRPr>
          </a:p>
        </p:txBody>
      </p:sp>
      <p:sp>
        <p:nvSpPr>
          <p:cNvPr id="429059" name="Rectangle 3"/>
          <p:cNvSpPr>
            <a:spLocks noGrp="1" noChangeArrowheads="1"/>
          </p:cNvSpPr>
          <p:nvPr>
            <p:ph type="body" idx="4294967295"/>
          </p:nvPr>
        </p:nvSpPr>
        <p:spPr>
          <a:xfrm>
            <a:off x="304800" y="1219200"/>
            <a:ext cx="8534400" cy="4724400"/>
          </a:xfrm>
          <a:prstGeom prst="rect">
            <a:avLst/>
          </a:prstGeom>
        </p:spPr>
        <p:txBody>
          <a:bodyPr/>
          <a:lstStyle/>
          <a:p>
            <a:r>
              <a:rPr lang="en-US" sz="2400" dirty="0" smtClean="0"/>
              <a:t>Advance directive is NOT automatically suspended during surgery.</a:t>
            </a:r>
          </a:p>
          <a:p>
            <a:r>
              <a:rPr lang="en-US" sz="2400" dirty="0" smtClean="0"/>
              <a:t>Maker </a:t>
            </a:r>
            <a:r>
              <a:rPr lang="en-US" sz="2400" dirty="0"/>
              <a:t>may </a:t>
            </a:r>
            <a:r>
              <a:rPr lang="en-US" sz="2400" dirty="0" smtClean="0"/>
              <a:t>suspend an advance directive at </a:t>
            </a:r>
            <a:r>
              <a:rPr lang="en-US" sz="2400" dirty="0"/>
              <a:t>anytime </a:t>
            </a:r>
            <a:r>
              <a:rPr lang="en-US" sz="2400" dirty="0" smtClean="0"/>
              <a:t>by</a:t>
            </a:r>
            <a:r>
              <a:rPr lang="en-US" sz="2400" dirty="0"/>
              <a:t>:</a:t>
            </a:r>
          </a:p>
          <a:p>
            <a:pPr lvl="1"/>
            <a:r>
              <a:rPr lang="en-US" sz="2400" dirty="0" smtClean="0"/>
              <a:t>Written, signed suspension by maker expressing intent to suspend.</a:t>
            </a:r>
            <a:endParaRPr lang="en-US" sz="2400" dirty="0"/>
          </a:p>
          <a:p>
            <a:pPr lvl="1"/>
            <a:r>
              <a:rPr lang="en-US" sz="2400" dirty="0"/>
              <a:t>Oral </a:t>
            </a:r>
            <a:r>
              <a:rPr lang="en-US" dirty="0" smtClean="0"/>
              <a:t>expression by maker expressing intent to suspend.</a:t>
            </a:r>
          </a:p>
          <a:p>
            <a:pPr lvl="1">
              <a:buNone/>
            </a:pPr>
            <a:r>
              <a:rPr lang="en-US" sz="2400" i="1" dirty="0" smtClean="0"/>
              <a:t>*	What about other manifestation?</a:t>
            </a:r>
            <a:endParaRPr lang="en-US" sz="2400" i="1" dirty="0"/>
          </a:p>
          <a:p>
            <a:r>
              <a:rPr lang="en-US" sz="2400" dirty="0" smtClean="0"/>
              <a:t>Upon meeting the termination terms of the suspension as defined by the maker, the living will, </a:t>
            </a:r>
            <a:r>
              <a:rPr lang="en-US" sz="2400" dirty="0" err="1" smtClean="0"/>
              <a:t>DPOA</a:t>
            </a:r>
            <a:r>
              <a:rPr lang="en-US" sz="2400" dirty="0" smtClean="0"/>
              <a:t>, POST or other advance directive will resume.</a:t>
            </a:r>
            <a:endParaRPr lang="en-US" sz="2400" dirty="0"/>
          </a:p>
          <a:p>
            <a:pPr>
              <a:buFont typeface="Wingdings" pitchFamily="2" charset="2"/>
              <a:buNone/>
            </a:pPr>
            <a:r>
              <a:rPr lang="en-US" sz="2000" dirty="0"/>
              <a:t>(IC </a:t>
            </a:r>
            <a:r>
              <a:rPr lang="en-US" sz="2000" dirty="0" smtClean="0"/>
              <a:t>39-4511B)</a:t>
            </a:r>
            <a:endParaRPr lang="en-US" sz="20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idx="4294967295"/>
          </p:nvPr>
        </p:nvSpPr>
        <p:spPr>
          <a:xfrm>
            <a:off x="1752600" y="304800"/>
            <a:ext cx="7391400" cy="533400"/>
          </a:xfrm>
          <a:prstGeom prst="rect">
            <a:avLst/>
          </a:prstGeom>
        </p:spPr>
        <p:txBody>
          <a:bodyPr/>
          <a:lstStyle/>
          <a:p>
            <a:r>
              <a:rPr lang="en-US" sz="2800" dirty="0" smtClean="0">
                <a:solidFill>
                  <a:schemeClr val="accent2"/>
                </a:solidFill>
              </a:rPr>
              <a:t>Immunity for Acting per Advance Directive</a:t>
            </a:r>
            <a:endParaRPr lang="en-US" sz="2800" dirty="0">
              <a:solidFill>
                <a:schemeClr val="accent2"/>
              </a:solidFill>
            </a:endParaRPr>
          </a:p>
        </p:txBody>
      </p:sp>
      <p:sp>
        <p:nvSpPr>
          <p:cNvPr id="430083" name="Rectangle 3"/>
          <p:cNvSpPr>
            <a:spLocks noGrp="1" noChangeArrowheads="1"/>
          </p:cNvSpPr>
          <p:nvPr>
            <p:ph type="body" idx="4294967295"/>
          </p:nvPr>
        </p:nvSpPr>
        <p:spPr>
          <a:xfrm>
            <a:off x="304800" y="1295400"/>
            <a:ext cx="8534400" cy="4724400"/>
          </a:xfrm>
          <a:prstGeom prst="rect">
            <a:avLst/>
          </a:prstGeom>
        </p:spPr>
        <p:txBody>
          <a:bodyPr/>
          <a:lstStyle/>
          <a:p>
            <a:pPr>
              <a:lnSpc>
                <a:spcPct val="90000"/>
              </a:lnSpc>
            </a:pPr>
            <a:r>
              <a:rPr lang="en-US" sz="2400" dirty="0" smtClean="0"/>
              <a:t>Providers and facilities are immune </a:t>
            </a:r>
            <a:r>
              <a:rPr lang="en-US" sz="2400" dirty="0"/>
              <a:t>from liability if:</a:t>
            </a:r>
          </a:p>
          <a:p>
            <a:pPr lvl="1">
              <a:lnSpc>
                <a:spcPct val="90000"/>
              </a:lnSpc>
            </a:pPr>
            <a:r>
              <a:rPr lang="en-US" dirty="0"/>
              <a:t>Provider </a:t>
            </a:r>
            <a:r>
              <a:rPr lang="en-US" dirty="0" smtClean="0"/>
              <a:t>acts in good </a:t>
            </a:r>
            <a:r>
              <a:rPr lang="en-US" dirty="0"/>
              <a:t>faith </a:t>
            </a:r>
            <a:r>
              <a:rPr lang="en-US" dirty="0" smtClean="0"/>
              <a:t>pursuant to the directives in a facially </a:t>
            </a:r>
            <a:r>
              <a:rPr lang="en-US" dirty="0"/>
              <a:t>valid </a:t>
            </a:r>
            <a:r>
              <a:rPr lang="en-US" dirty="0" smtClean="0"/>
              <a:t>advance directive.</a:t>
            </a:r>
            <a:endParaRPr lang="en-US" dirty="0"/>
          </a:p>
          <a:p>
            <a:pPr lvl="1">
              <a:lnSpc>
                <a:spcPct val="90000"/>
              </a:lnSpc>
            </a:pPr>
            <a:r>
              <a:rPr lang="en-US" dirty="0"/>
              <a:t>If provider cannot assist due to conscience, provider makes good faith effort to help patient obtain services of another </a:t>
            </a:r>
            <a:r>
              <a:rPr lang="en-US" dirty="0" smtClean="0"/>
              <a:t>provider before withdrawing from care of patient.</a:t>
            </a:r>
          </a:p>
          <a:p>
            <a:pPr>
              <a:lnSpc>
                <a:spcPct val="90000"/>
              </a:lnSpc>
            </a:pPr>
            <a:r>
              <a:rPr lang="en-US" sz="2400" dirty="0" smtClean="0"/>
              <a:t>Persons who exercise responsibilities of a </a:t>
            </a:r>
            <a:r>
              <a:rPr lang="en-US" sz="2400" dirty="0" err="1" smtClean="0"/>
              <a:t>DPOA</a:t>
            </a:r>
            <a:r>
              <a:rPr lang="en-US" sz="2400" dirty="0" smtClean="0"/>
              <a:t> in good faith are immune from liability.</a:t>
            </a:r>
            <a:endParaRPr lang="en-US" sz="2400" dirty="0"/>
          </a:p>
          <a:p>
            <a:pPr>
              <a:lnSpc>
                <a:spcPct val="90000"/>
              </a:lnSpc>
              <a:buFont typeface="Wingdings" pitchFamily="2" charset="2"/>
              <a:buNone/>
            </a:pPr>
            <a:r>
              <a:rPr lang="en-US" sz="2000" dirty="0" smtClean="0"/>
              <a:t>(</a:t>
            </a:r>
            <a:r>
              <a:rPr lang="en-US" sz="2000" dirty="0"/>
              <a:t>IC 39-4513)</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304800"/>
            <a:ext cx="7391400" cy="533400"/>
          </a:xfrm>
          <a:prstGeom prst="rect">
            <a:avLst/>
          </a:prstGeom>
        </p:spPr>
        <p:txBody>
          <a:bodyPr/>
          <a:lstStyle/>
          <a:p>
            <a:r>
              <a:rPr lang="en-US" dirty="0" smtClean="0">
                <a:solidFill>
                  <a:schemeClr val="accent2"/>
                </a:solidFill>
              </a:rPr>
              <a:t>Idaho Health Care Directive Registry</a:t>
            </a:r>
            <a:endParaRPr lang="en-US" dirty="0">
              <a:solidFill>
                <a:schemeClr val="accent2"/>
              </a:solidFill>
            </a:endParaRPr>
          </a:p>
        </p:txBody>
      </p:sp>
      <p:sp>
        <p:nvSpPr>
          <p:cNvPr id="3" name="Content Placeholder 2"/>
          <p:cNvSpPr>
            <a:spLocks noGrp="1"/>
          </p:cNvSpPr>
          <p:nvPr>
            <p:ph idx="4294967295"/>
          </p:nvPr>
        </p:nvSpPr>
        <p:spPr>
          <a:xfrm>
            <a:off x="228600" y="1219200"/>
            <a:ext cx="8534400" cy="4724400"/>
          </a:xfrm>
          <a:prstGeom prst="rect">
            <a:avLst/>
          </a:prstGeom>
        </p:spPr>
        <p:txBody>
          <a:bodyPr/>
          <a:lstStyle/>
          <a:p>
            <a:r>
              <a:rPr lang="en-US" dirty="0" smtClean="0"/>
              <a:t>Patient may register advance directive in the Idaho Health Care Directive Registry at </a:t>
            </a:r>
            <a:r>
              <a:rPr lang="en-US" dirty="0" smtClean="0">
                <a:hlinkClick r:id="rId2"/>
              </a:rPr>
              <a:t>www.sos.idaho.gov/general/hcdr.htm</a:t>
            </a:r>
            <a:r>
              <a:rPr lang="en-US" dirty="0" smtClean="0"/>
              <a:t>.  </a:t>
            </a:r>
          </a:p>
          <a:p>
            <a:r>
              <a:rPr lang="en-US" dirty="0" smtClean="0"/>
              <a:t>Providers may, but are not required to, check registry.</a:t>
            </a:r>
          </a:p>
          <a:p>
            <a:endParaRPr lang="en-US" dirty="0"/>
          </a:p>
        </p:txBody>
      </p:sp>
      <p:pic>
        <p:nvPicPr>
          <p:cNvPr id="10241" name="Picture 1" descr="HCDR Card"/>
          <p:cNvPicPr>
            <a:picLocks noChangeAspect="1" noChangeArrowheads="1"/>
          </p:cNvPicPr>
          <p:nvPr/>
        </p:nvPicPr>
        <p:blipFill>
          <a:blip r:embed="rId3" cstate="print"/>
          <a:srcRect/>
          <a:stretch>
            <a:fillRect/>
          </a:stretch>
        </p:blipFill>
        <p:spPr bwMode="auto">
          <a:xfrm>
            <a:off x="2514600" y="3352800"/>
            <a:ext cx="4038600" cy="2590415"/>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304800"/>
            <a:ext cx="7391400" cy="533400"/>
          </a:xfrm>
          <a:prstGeom prst="rect">
            <a:avLst/>
          </a:prstGeom>
        </p:spPr>
        <p:txBody>
          <a:bodyPr/>
          <a:lstStyle/>
          <a:p>
            <a:r>
              <a:rPr lang="en-US" dirty="0" smtClean="0">
                <a:solidFill>
                  <a:schemeClr val="accent2"/>
                </a:solidFill>
              </a:rPr>
              <a:t>Advance Directives</a:t>
            </a:r>
            <a:endParaRPr lang="en-US" dirty="0">
              <a:solidFill>
                <a:schemeClr val="accent2"/>
              </a:solidFill>
            </a:endParaRPr>
          </a:p>
        </p:txBody>
      </p:sp>
      <p:sp>
        <p:nvSpPr>
          <p:cNvPr id="3" name="Content Placeholder 2"/>
          <p:cNvSpPr>
            <a:spLocks noGrp="1"/>
          </p:cNvSpPr>
          <p:nvPr>
            <p:ph idx="4294967295"/>
          </p:nvPr>
        </p:nvSpPr>
        <p:spPr>
          <a:xfrm>
            <a:off x="304800" y="1219200"/>
            <a:ext cx="8534400" cy="4724400"/>
          </a:xfrm>
          <a:prstGeom prst="rect">
            <a:avLst/>
          </a:prstGeom>
        </p:spPr>
        <p:txBody>
          <a:bodyPr/>
          <a:lstStyle/>
          <a:p>
            <a:pPr>
              <a:buNone/>
            </a:pPr>
            <a:r>
              <a:rPr lang="en-US" i="1" dirty="0" smtClean="0"/>
              <a:t>Remember:</a:t>
            </a:r>
          </a:p>
          <a:p>
            <a:r>
              <a:rPr lang="en-US" sz="2600" dirty="0" smtClean="0"/>
              <a:t>Living wills, </a:t>
            </a:r>
            <a:r>
              <a:rPr lang="en-US" sz="2600" dirty="0" err="1" smtClean="0"/>
              <a:t>DPOAs</a:t>
            </a:r>
            <a:r>
              <a:rPr lang="en-US" sz="2600" dirty="0" smtClean="0"/>
              <a:t>, and </a:t>
            </a:r>
            <a:r>
              <a:rPr lang="en-US" sz="2600" dirty="0" err="1" smtClean="0"/>
              <a:t>POSTs</a:t>
            </a:r>
            <a:r>
              <a:rPr lang="en-US" sz="2600" dirty="0" smtClean="0"/>
              <a:t> are </a:t>
            </a:r>
            <a:r>
              <a:rPr lang="en-US" sz="2600" u="sng" dirty="0" smtClean="0"/>
              <a:t>not</a:t>
            </a:r>
            <a:r>
              <a:rPr lang="en-US" sz="2600" dirty="0" smtClean="0"/>
              <a:t> the only means of effective communication of patient wishes.</a:t>
            </a:r>
          </a:p>
          <a:p>
            <a:r>
              <a:rPr lang="en-US" sz="2600" u="sng" dirty="0" smtClean="0"/>
              <a:t>Any authentic expression of a person's wishes with respect to health care should be honored</a:t>
            </a:r>
            <a:r>
              <a:rPr lang="en-US" sz="2600" dirty="0" smtClean="0"/>
              <a:t>.  </a:t>
            </a:r>
          </a:p>
          <a:p>
            <a:pPr>
              <a:buNone/>
            </a:pPr>
            <a:r>
              <a:rPr lang="en-US" sz="2000" dirty="0" smtClean="0"/>
              <a:t>(IC 39-4509(3))</a:t>
            </a:r>
          </a:p>
          <a:p>
            <a:r>
              <a:rPr lang="en-US" sz="2600" dirty="0" smtClean="0"/>
              <a:t>This section shall be liberally construed to </a:t>
            </a:r>
            <a:r>
              <a:rPr lang="en-US" sz="2600" u="sng" dirty="0" smtClean="0"/>
              <a:t>give the effect to any authentic expression of the person's prior wishes or directives concerning his or her health care</a:t>
            </a:r>
            <a:r>
              <a:rPr lang="en-US" sz="2600" dirty="0" smtClean="0"/>
              <a:t>.  </a:t>
            </a:r>
          </a:p>
          <a:p>
            <a:pPr>
              <a:buNone/>
            </a:pPr>
            <a:r>
              <a:rPr lang="en-US" sz="2000" dirty="0" smtClean="0"/>
              <a:t>(IC 39-4514(7))</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1752600" y="304800"/>
            <a:ext cx="7391400" cy="533400"/>
          </a:xfrm>
          <a:prstGeom prst="rect">
            <a:avLst/>
          </a:prstGeom>
        </p:spPr>
        <p:txBody>
          <a:bodyPr/>
          <a:lstStyle/>
          <a:p>
            <a:r>
              <a:rPr lang="en-US" dirty="0" smtClean="0">
                <a:solidFill>
                  <a:schemeClr val="accent2"/>
                </a:solidFill>
              </a:rPr>
              <a:t>Questions?</a:t>
            </a:r>
          </a:p>
        </p:txBody>
      </p:sp>
      <p:sp>
        <p:nvSpPr>
          <p:cNvPr id="51203" name="Content Placeholder 2"/>
          <p:cNvSpPr>
            <a:spLocks noGrp="1"/>
          </p:cNvSpPr>
          <p:nvPr>
            <p:ph idx="4294967295"/>
          </p:nvPr>
        </p:nvSpPr>
        <p:spPr>
          <a:xfrm>
            <a:off x="304800" y="1143000"/>
            <a:ext cx="8534400" cy="4724400"/>
          </a:xfrm>
          <a:prstGeom prst="rect">
            <a:avLst/>
          </a:prstGeom>
        </p:spPr>
        <p:txBody>
          <a:bodyPr/>
          <a:lstStyle/>
          <a:p>
            <a:pPr algn="ctr">
              <a:buFont typeface="Wingdings" pitchFamily="2" charset="2"/>
              <a:buNone/>
            </a:pPr>
            <a:endParaRPr lang="en-US" dirty="0" smtClean="0"/>
          </a:p>
          <a:p>
            <a:pPr algn="ctr">
              <a:buFont typeface="Wingdings" pitchFamily="2" charset="2"/>
              <a:buNone/>
            </a:pPr>
            <a:endParaRPr lang="en-US" dirty="0" smtClean="0"/>
          </a:p>
          <a:p>
            <a:pPr algn="ctr">
              <a:buFont typeface="Wingdings" pitchFamily="2" charset="2"/>
              <a:buNone/>
            </a:pPr>
            <a:r>
              <a:rPr lang="en-US" dirty="0" smtClean="0"/>
              <a:t>Melissa M. Starry</a:t>
            </a:r>
          </a:p>
          <a:p>
            <a:pPr algn="ctr">
              <a:buFont typeface="Wingdings" pitchFamily="2" charset="2"/>
              <a:buNone/>
            </a:pPr>
            <a:r>
              <a:rPr lang="en-US" dirty="0" smtClean="0">
                <a:hlinkClick r:id="rId3"/>
              </a:rPr>
              <a:t>mmstarry@hollandhart.com</a:t>
            </a:r>
            <a:endParaRPr lang="en-US" dirty="0" smtClean="0"/>
          </a:p>
          <a:p>
            <a:pPr algn="ctr">
              <a:buFont typeface="Wingdings" pitchFamily="2" charset="2"/>
              <a:buNone/>
            </a:pPr>
            <a:r>
              <a:rPr lang="en-US" dirty="0" smtClean="0"/>
              <a:t>208-383-3984</a:t>
            </a:r>
          </a:p>
          <a:p>
            <a:pPr algn="ctr">
              <a:buFont typeface="Wingdings" pitchFamily="2" charset="2"/>
              <a:buNone/>
            </a:pPr>
            <a:endParaRPr lang="en-US" dirty="0" smtClean="0"/>
          </a:p>
          <a:p>
            <a:pPr algn="ctr">
              <a:buFont typeface="Wingdings" pitchFamily="2" charset="2"/>
              <a:buNone/>
            </a:pPr>
            <a:r>
              <a:rPr lang="en-US" dirty="0" smtClean="0"/>
              <a:t>Kim C. Stanger</a:t>
            </a:r>
          </a:p>
          <a:p>
            <a:pPr algn="ctr">
              <a:buFont typeface="Wingdings" pitchFamily="2" charset="2"/>
              <a:buNone/>
            </a:pPr>
            <a:r>
              <a:rPr lang="en-US" dirty="0" smtClean="0">
                <a:hlinkClick r:id="rId4"/>
              </a:rPr>
              <a:t>kcstanger@hollandhart.com</a:t>
            </a:r>
            <a:endParaRPr lang="en-US" dirty="0" smtClean="0"/>
          </a:p>
          <a:p>
            <a:pPr algn="ctr">
              <a:buFont typeface="Wingdings" pitchFamily="2" charset="2"/>
              <a:buNone/>
            </a:pPr>
            <a:r>
              <a:rPr lang="en-US" dirty="0" smtClean="0"/>
              <a:t>208-383-3913</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304800"/>
            <a:ext cx="7391400" cy="762000"/>
          </a:xfrm>
          <a:prstGeom prst="rect">
            <a:avLst/>
          </a:prstGeom>
        </p:spPr>
        <p:txBody>
          <a:bodyPr/>
          <a:lstStyle/>
          <a:p>
            <a:r>
              <a:rPr lang="en-US" dirty="0" smtClean="0">
                <a:solidFill>
                  <a:schemeClr val="accent2"/>
                </a:solidFill>
              </a:rPr>
              <a:t>Consent: Liability</a:t>
            </a:r>
            <a:endParaRPr lang="en-US" dirty="0">
              <a:solidFill>
                <a:schemeClr val="accent2"/>
              </a:solidFill>
            </a:endParaRPr>
          </a:p>
        </p:txBody>
      </p:sp>
      <p:sp>
        <p:nvSpPr>
          <p:cNvPr id="3" name="Content Placeholder 2"/>
          <p:cNvSpPr>
            <a:spLocks noGrp="1"/>
          </p:cNvSpPr>
          <p:nvPr>
            <p:ph idx="4294967295"/>
          </p:nvPr>
        </p:nvSpPr>
        <p:spPr>
          <a:xfrm>
            <a:off x="228600" y="990600"/>
            <a:ext cx="8534400" cy="4724400"/>
          </a:xfrm>
          <a:prstGeom prst="rect">
            <a:avLst/>
          </a:prstGeom>
        </p:spPr>
        <p:txBody>
          <a:bodyPr/>
          <a:lstStyle/>
          <a:p>
            <a:r>
              <a:rPr lang="en-US" dirty="0" smtClean="0"/>
              <a:t>Failure to obtain consent =</a:t>
            </a:r>
          </a:p>
          <a:p>
            <a:pPr lvl="1"/>
            <a:r>
              <a:rPr lang="en-US" dirty="0" smtClean="0"/>
              <a:t>Lack of informed consent tort</a:t>
            </a:r>
          </a:p>
          <a:p>
            <a:pPr lvl="1"/>
            <a:r>
              <a:rPr lang="en-US" dirty="0" smtClean="0"/>
              <a:t>Battery</a:t>
            </a:r>
          </a:p>
          <a:p>
            <a:pPr lvl="1"/>
            <a:r>
              <a:rPr lang="en-US" dirty="0" smtClean="0"/>
              <a:t>False imprisonment</a:t>
            </a:r>
          </a:p>
          <a:p>
            <a:pPr lvl="1"/>
            <a:r>
              <a:rPr lang="en-US" dirty="0" smtClean="0"/>
              <a:t>Malpractice</a:t>
            </a:r>
          </a:p>
          <a:p>
            <a:pPr lvl="1"/>
            <a:r>
              <a:rPr lang="en-US" dirty="0" smtClean="0"/>
              <a:t>Other?</a:t>
            </a:r>
          </a:p>
          <a:p>
            <a:r>
              <a:rPr lang="en-US" dirty="0" smtClean="0"/>
              <a:t>Penalties</a:t>
            </a:r>
          </a:p>
          <a:p>
            <a:pPr lvl="1"/>
            <a:r>
              <a:rPr lang="en-US" dirty="0" smtClean="0"/>
              <a:t>Criminal fines</a:t>
            </a:r>
          </a:p>
          <a:p>
            <a:pPr lvl="1"/>
            <a:r>
              <a:rPr lang="en-US" dirty="0" smtClean="0"/>
              <a:t>Prison</a:t>
            </a:r>
          </a:p>
          <a:p>
            <a:pPr lvl="1"/>
            <a:r>
              <a:rPr lang="en-US" dirty="0" smtClean="0"/>
              <a:t>Civil damages</a:t>
            </a:r>
          </a:p>
          <a:p>
            <a:pPr lvl="1"/>
            <a:r>
              <a:rPr lang="en-US" dirty="0" smtClean="0"/>
              <a:t>Adverse licensure action</a:t>
            </a:r>
            <a:endParaRPr lang="en-US" dirty="0"/>
          </a:p>
        </p:txBody>
      </p:sp>
      <p:sp>
        <p:nvSpPr>
          <p:cNvPr id="4" name="Right Brace 3"/>
          <p:cNvSpPr/>
          <p:nvPr/>
        </p:nvSpPr>
        <p:spPr>
          <a:xfrm>
            <a:off x="5791200" y="1981200"/>
            <a:ext cx="381000" cy="2209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867400" y="2514600"/>
            <a:ext cx="2438400" cy="1200329"/>
          </a:xfrm>
          <a:prstGeom prst="rect">
            <a:avLst/>
          </a:prstGeom>
          <a:noFill/>
        </p:spPr>
        <p:txBody>
          <a:bodyPr wrap="square" rtlCol="0">
            <a:spAutoFit/>
          </a:bodyPr>
          <a:lstStyle/>
          <a:p>
            <a:pPr algn="ctr"/>
            <a:r>
              <a:rPr lang="en-US" sz="2400" dirty="0" smtClean="0"/>
              <a:t>Informed consent is a defense</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152400"/>
            <a:ext cx="7391400" cy="609600"/>
          </a:xfrm>
          <a:prstGeom prst="rect">
            <a:avLst/>
          </a:prstGeom>
        </p:spPr>
        <p:txBody>
          <a:bodyPr/>
          <a:lstStyle/>
          <a:p>
            <a:r>
              <a:rPr lang="en-US" sz="2800" dirty="0" smtClean="0">
                <a:solidFill>
                  <a:schemeClr val="accent2"/>
                </a:solidFill>
              </a:rPr>
              <a:t>Where might a court informed consent missing?</a:t>
            </a:r>
            <a:endParaRPr lang="en-US" sz="2800" dirty="0">
              <a:solidFill>
                <a:schemeClr val="accent2"/>
              </a:solidFill>
            </a:endParaRPr>
          </a:p>
        </p:txBody>
      </p:sp>
      <p:sp>
        <p:nvSpPr>
          <p:cNvPr id="3" name="Content Placeholder 2"/>
          <p:cNvSpPr>
            <a:spLocks noGrp="1"/>
          </p:cNvSpPr>
          <p:nvPr>
            <p:ph idx="4294967295"/>
          </p:nvPr>
        </p:nvSpPr>
        <p:spPr>
          <a:xfrm>
            <a:off x="304800" y="1143000"/>
            <a:ext cx="8534400" cy="4724400"/>
          </a:xfrm>
          <a:prstGeom prst="rect">
            <a:avLst/>
          </a:prstGeom>
        </p:spPr>
        <p:txBody>
          <a:bodyPr/>
          <a:lstStyle/>
          <a:p>
            <a:r>
              <a:rPr lang="en-US" sz="2400" dirty="0" smtClean="0"/>
              <a:t>Treat patient who lacks capacity to consent to their own care (e.g., patient medicated, intoxicated, underage, etc.).</a:t>
            </a:r>
          </a:p>
          <a:p>
            <a:r>
              <a:rPr lang="en-US" sz="2400" dirty="0" smtClean="0"/>
              <a:t>Ignore patient’s prior wishes or decisions (e.g., provides care contrary to advance directive).</a:t>
            </a:r>
          </a:p>
          <a:p>
            <a:r>
              <a:rPr lang="en-US" sz="2400" dirty="0" smtClean="0"/>
              <a:t>Continues treatment even though patient has objected or withdraws consent.</a:t>
            </a:r>
            <a:endParaRPr lang="en-US" sz="2000" dirty="0" smtClean="0"/>
          </a:p>
          <a:p>
            <a:r>
              <a:rPr lang="en-US" sz="2400" dirty="0" smtClean="0"/>
              <a:t>Provides treatment that exceeds scope of consent.</a:t>
            </a:r>
          </a:p>
          <a:p>
            <a:r>
              <a:rPr lang="en-US" sz="2400" dirty="0" smtClean="0"/>
              <a:t>Fails to inform patient of sufficient info reasonably necessary to enable patient to make an informed decision.</a:t>
            </a:r>
          </a:p>
          <a:p>
            <a:r>
              <a:rPr lang="en-US" sz="2400" dirty="0" smtClean="0"/>
              <a:t>Fails to effectively communicate with patient so as to convey or receive informed consent (e.g., limited English proficiency, disability, etc.).</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1676400" y="228600"/>
            <a:ext cx="7391400" cy="457200"/>
          </a:xfrm>
          <a:prstGeom prst="rect">
            <a:avLst/>
          </a:prstGeom>
        </p:spPr>
        <p:txBody>
          <a:bodyPr/>
          <a:lstStyle/>
          <a:p>
            <a:r>
              <a:rPr lang="en-US" sz="2600" dirty="0" smtClean="0">
                <a:solidFill>
                  <a:schemeClr val="accent2"/>
                </a:solidFill>
              </a:rPr>
              <a:t>Medical Consent and Natural Death Act (IC 39-4501 et seq.)</a:t>
            </a:r>
          </a:p>
        </p:txBody>
      </p:sp>
      <p:pic>
        <p:nvPicPr>
          <p:cNvPr id="8196" name="Picture 4" descr="http://img.webmd.com/dtmcms/live/webmd/consumer_assets/site_images/articles/health_tools/migraine_overview_slideshow/photolibrary_rf_photo_of_doctor_talking_to_patient.jpg"/>
          <p:cNvPicPr>
            <a:picLocks noChangeAspect="1" noChangeArrowheads="1"/>
          </p:cNvPicPr>
          <p:nvPr/>
        </p:nvPicPr>
        <p:blipFill>
          <a:blip r:embed="rId2" cstate="print"/>
          <a:srcRect/>
          <a:stretch>
            <a:fillRect/>
          </a:stretch>
        </p:blipFill>
        <p:spPr bwMode="auto">
          <a:xfrm>
            <a:off x="1219200" y="1055431"/>
            <a:ext cx="6858000" cy="46595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8">
      <a:dk1>
        <a:srgbClr val="000000"/>
      </a:dk1>
      <a:lt1>
        <a:srgbClr val="FFFFFF"/>
      </a:lt1>
      <a:dk2>
        <a:srgbClr val="FFFFFF"/>
      </a:dk2>
      <a:lt2>
        <a:srgbClr val="808080"/>
      </a:lt2>
      <a:accent1>
        <a:srgbClr val="CC9900"/>
      </a:accent1>
      <a:accent2>
        <a:srgbClr val="2A386C"/>
      </a:accent2>
      <a:accent3>
        <a:srgbClr val="FFFFFF"/>
      </a:accent3>
      <a:accent4>
        <a:srgbClr val="000000"/>
      </a:accent4>
      <a:accent5>
        <a:srgbClr val="E2CAAA"/>
      </a:accent5>
      <a:accent6>
        <a:srgbClr val="253261"/>
      </a:accent6>
      <a:hlink>
        <a:srgbClr val="CC9900"/>
      </a:hlink>
      <a:folHlink>
        <a:srgbClr val="8080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FFFFFF"/>
        </a:dk2>
        <a:lt2>
          <a:srgbClr val="808080"/>
        </a:lt2>
        <a:accent1>
          <a:srgbClr val="CC9900"/>
        </a:accent1>
        <a:accent2>
          <a:srgbClr val="2A386C"/>
        </a:accent2>
        <a:accent3>
          <a:srgbClr val="FFFFFF"/>
        </a:accent3>
        <a:accent4>
          <a:srgbClr val="000000"/>
        </a:accent4>
        <a:accent5>
          <a:srgbClr val="E2CAAA"/>
        </a:accent5>
        <a:accent6>
          <a:srgbClr val="253261"/>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1459</TotalTime>
  <Words>4032</Words>
  <Application>Microsoft Office PowerPoint</Application>
  <PresentationFormat>On-screen Show (4:3)</PresentationFormat>
  <Paragraphs>409</Paragraphs>
  <Slides>65</Slides>
  <Notes>2</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1_Default Design</vt:lpstr>
      <vt:lpstr>PowerPoint Presentation</vt:lpstr>
      <vt:lpstr>Important information</vt:lpstr>
      <vt:lpstr>What we’ll cover</vt:lpstr>
      <vt:lpstr>Informed Consent</vt:lpstr>
      <vt:lpstr>Consent: General Principles</vt:lpstr>
      <vt:lpstr>Consent: General Principles</vt:lpstr>
      <vt:lpstr>Consent: Liability</vt:lpstr>
      <vt:lpstr>Where might a court informed consent missing?</vt:lpstr>
      <vt:lpstr>Medical Consent and Natural Death Act (IC 39-4501 et seq.)</vt:lpstr>
      <vt:lpstr>Capacity</vt:lpstr>
      <vt:lpstr>Capacity: Minors</vt:lpstr>
      <vt:lpstr>Capacity: Minors</vt:lpstr>
      <vt:lpstr>Capacity: Minors</vt:lpstr>
      <vt:lpstr>Minor’s Capacity: Emancipation</vt:lpstr>
      <vt:lpstr>Minor’s Capacity: Emancipation</vt:lpstr>
      <vt:lpstr>Minor’s Capacity: Emancipation</vt:lpstr>
      <vt:lpstr>Minor’s Capacity: Emancipation</vt:lpstr>
      <vt:lpstr>Minor’s Capacity: Statutes Allow Minor Consent</vt:lpstr>
      <vt:lpstr>Minor’s Capacity: Statutes Allow Minor Consent</vt:lpstr>
      <vt:lpstr>Minor’s Capacity: Mature Minor Doctrine</vt:lpstr>
      <vt:lpstr>Minor’s Capacity: Mature Minor Doctrine</vt:lpstr>
      <vt:lpstr>Minor’s Capacity: Mature Minor Doctrine</vt:lpstr>
      <vt:lpstr>Minor’s Capacity: Mature Minor Doctrine</vt:lpstr>
      <vt:lpstr>Authority: Surrogates</vt:lpstr>
      <vt:lpstr>Authority: Surrogates</vt:lpstr>
      <vt:lpstr>Authority: Surrogates</vt:lpstr>
      <vt:lpstr>Authority: Emergency</vt:lpstr>
      <vt:lpstr>Form of Consent</vt:lpstr>
      <vt:lpstr>Form of Consent: Suggestions</vt:lpstr>
      <vt:lpstr>Form of Consent: Consent Form</vt:lpstr>
      <vt:lpstr>Informed Consent</vt:lpstr>
      <vt:lpstr>Informed Consent</vt:lpstr>
      <vt:lpstr>Informed Consent</vt:lpstr>
      <vt:lpstr>Informed Consent</vt:lpstr>
      <vt:lpstr>Voluntary Consent</vt:lpstr>
      <vt:lpstr>Scope and Duration</vt:lpstr>
      <vt:lpstr>Scope and Duration</vt:lpstr>
      <vt:lpstr>Responsibility for Obtaining Consent</vt:lpstr>
      <vt:lpstr>Refusal of Treatment</vt:lpstr>
      <vt:lpstr>Refusal of Treatment: Patient Self-Determination</vt:lpstr>
      <vt:lpstr>Refusal of Treatment: “Against Medical Advice”</vt:lpstr>
      <vt:lpstr>Refusal of Treatment: Surrogates</vt:lpstr>
      <vt:lpstr>Refusal of Treatment: Surrogates</vt:lpstr>
      <vt:lpstr>Refusal of Treatment: Surrogates</vt:lpstr>
      <vt:lpstr>Refusal of Treatment: Surrogates</vt:lpstr>
      <vt:lpstr>Refusal of Treatment: Surrogates</vt:lpstr>
      <vt:lpstr>Refusal of Treatment: Developmentally Disabled </vt:lpstr>
      <vt:lpstr>Refusal of Treatment: Developmentally Disabled</vt:lpstr>
      <vt:lpstr>Refusal of Treatment: Developmentally Disabled</vt:lpstr>
      <vt:lpstr>Advance Directives</vt:lpstr>
      <vt:lpstr>Advance Directives</vt:lpstr>
      <vt:lpstr>Patient Self-Determination Act</vt:lpstr>
      <vt:lpstr>Advance Directives</vt:lpstr>
      <vt:lpstr>Advance Directives</vt:lpstr>
      <vt:lpstr>Advance Directives</vt:lpstr>
      <vt:lpstr>Living Will and Durable Power of Attorney</vt:lpstr>
      <vt:lpstr>PowerPoint Presentation</vt:lpstr>
      <vt:lpstr>Physician Order for Scope of Treatment (POST)</vt:lpstr>
      <vt:lpstr>POST</vt:lpstr>
      <vt:lpstr>Revocation of Advance Directive</vt:lpstr>
      <vt:lpstr>Suspension of Advance Directive</vt:lpstr>
      <vt:lpstr>Immunity for Acting per Advance Directive</vt:lpstr>
      <vt:lpstr>Idaho Health Care Directive Registry</vt:lpstr>
      <vt:lpstr>Advance Directives</vt:lpstr>
      <vt:lpstr>Questions?</vt:lpstr>
    </vt:vector>
  </TitlesOfParts>
  <Company>PresentationPro,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Idaho PowerPoint Template</dc:title>
  <dc:creator>Rami</dc:creator>
  <cp:lastModifiedBy>Melissa Starry</cp:lastModifiedBy>
  <cp:revision>203</cp:revision>
  <cp:lastPrinted>2015-05-14T15:40:58Z</cp:lastPrinted>
  <dcterms:created xsi:type="dcterms:W3CDTF">2008-02-27T21:02:18Z</dcterms:created>
  <dcterms:modified xsi:type="dcterms:W3CDTF">2015-05-15T05:08:19Z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0x0101001BA3CE70FE2D0B46A46F52E437ED7724</vt:lpwstr>
  </property>
</Properties>
</file>