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5" r:id="rId2"/>
    <p:sldId id="555" r:id="rId3"/>
    <p:sldId id="554" r:id="rId4"/>
    <p:sldId id="492" r:id="rId5"/>
    <p:sldId id="486" r:id="rId6"/>
    <p:sldId id="477" r:id="rId7"/>
    <p:sldId id="478" r:id="rId8"/>
    <p:sldId id="515" r:id="rId9"/>
    <p:sldId id="517" r:id="rId10"/>
    <p:sldId id="518" r:id="rId11"/>
    <p:sldId id="484" r:id="rId12"/>
    <p:sldId id="519" r:id="rId13"/>
    <p:sldId id="546" r:id="rId14"/>
    <p:sldId id="549" r:id="rId15"/>
    <p:sldId id="550" r:id="rId16"/>
    <p:sldId id="553" r:id="rId17"/>
    <p:sldId id="526" r:id="rId18"/>
    <p:sldId id="527" r:id="rId19"/>
    <p:sldId id="528" r:id="rId20"/>
    <p:sldId id="531" r:id="rId21"/>
    <p:sldId id="533" r:id="rId22"/>
    <p:sldId id="543" r:id="rId23"/>
    <p:sldId id="461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62465"/>
    <a:srgbClr val="5F5F5F"/>
    <a:srgbClr val="990000"/>
    <a:srgbClr val="C34A3D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7" autoAdjust="0"/>
    <p:restoredTop sz="94651" autoAdjust="0"/>
  </p:normalViewPr>
  <p:slideViewPr>
    <p:cSldViewPr snapToGrid="0">
      <p:cViewPr varScale="1">
        <p:scale>
          <a:sx n="84" d="100"/>
          <a:sy n="84" d="100"/>
        </p:scale>
        <p:origin x="-141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154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2" tIns="46792" rIns="93582" bIns="46792" numCol="1" anchor="t" anchorCtr="0" compatLnSpc="1">
            <a:prstTxWarp prst="textNoShape">
              <a:avLst/>
            </a:prstTxWarp>
          </a:bodyPr>
          <a:lstStyle>
            <a:lvl1pPr defTabSz="93572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2" tIns="46792" rIns="93582" bIns="46792" numCol="1" anchor="t" anchorCtr="0" compatLnSpc="1">
            <a:prstTxWarp prst="textNoShape">
              <a:avLst/>
            </a:prstTxWarp>
          </a:bodyPr>
          <a:lstStyle>
            <a:lvl1pPr algn="r" defTabSz="93572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2" tIns="46792" rIns="93582" bIns="46792" numCol="1" anchor="b" anchorCtr="0" compatLnSpc="1">
            <a:prstTxWarp prst="textNoShape">
              <a:avLst/>
            </a:prstTxWarp>
          </a:bodyPr>
          <a:lstStyle>
            <a:lvl1pPr defTabSz="935721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2" tIns="46792" rIns="93582" bIns="46792" numCol="1" anchor="b" anchorCtr="0" compatLnSpc="1">
            <a:prstTxWarp prst="textNoShape">
              <a:avLst/>
            </a:prstTxWarp>
          </a:bodyPr>
          <a:lstStyle>
            <a:lvl1pPr algn="r" defTabSz="935721">
              <a:defRPr sz="1300" smtClean="0"/>
            </a:lvl1pPr>
          </a:lstStyle>
          <a:p>
            <a:pPr>
              <a:defRPr/>
            </a:pPr>
            <a:fld id="{F513DE94-B3E7-4EC8-977D-38EFB1F85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6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082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6069" y="1"/>
            <a:ext cx="305082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90563"/>
            <a:ext cx="4608513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247" y="4454526"/>
            <a:ext cx="5186397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1"/>
            <a:ext cx="305082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6069" y="8832851"/>
            <a:ext cx="305082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D041991C-9006-41E8-B194-7B357FE42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8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1991C-9006-41E8-B194-7B357FE4210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9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1991C-9006-41E8-B194-7B357FE421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1991C-9006-41E8-B194-7B357FE4210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1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1991C-9006-41E8-B194-7B357FE421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9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1991C-9006-41E8-B194-7B357FE421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1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1991C-9006-41E8-B194-7B357FE421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1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1991C-9006-41E8-B194-7B357FE4210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8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1991C-9006-41E8-B194-7B357FE4210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9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5500" y="217488"/>
            <a:ext cx="1739900" cy="5878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800" y="217488"/>
            <a:ext cx="5067300" cy="5878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800" y="1320800"/>
            <a:ext cx="34036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800" y="1320800"/>
            <a:ext cx="34036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55800" y="217488"/>
            <a:ext cx="6959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55800" y="1320800"/>
            <a:ext cx="69596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028" name="Group 17"/>
          <p:cNvGrpSpPr>
            <a:grpSpLocks/>
          </p:cNvGrpSpPr>
          <p:nvPr/>
        </p:nvGrpSpPr>
        <p:grpSpPr bwMode="auto">
          <a:xfrm>
            <a:off x="0" y="0"/>
            <a:ext cx="1803400" cy="6159500"/>
            <a:chOff x="0" y="0"/>
            <a:chExt cx="1136" cy="3880"/>
          </a:xfrm>
        </p:grpSpPr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135" cy="3833"/>
            </a:xfrm>
            <a:prstGeom prst="rect">
              <a:avLst/>
            </a:prstGeom>
            <a:solidFill>
              <a:srgbClr val="06246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036" name="Picture 19" descr="icon_half"/>
            <p:cNvPicPr>
              <a:picLocks noChangeAspect="1" noChangeArrowheads="1"/>
            </p:cNvPicPr>
            <p:nvPr/>
          </p:nvPicPr>
          <p:blipFill>
            <a:blip r:embed="rId13" cstate="print"/>
            <a:srcRect r="1559"/>
            <a:stretch>
              <a:fillRect/>
            </a:stretch>
          </p:blipFill>
          <p:spPr bwMode="auto">
            <a:xfrm>
              <a:off x="0" y="3354"/>
              <a:ext cx="113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39725" y="1077913"/>
            <a:ext cx="14700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1804988" y="1077913"/>
            <a:ext cx="7312025" cy="0"/>
          </a:xfrm>
          <a:prstGeom prst="line">
            <a:avLst/>
          </a:prstGeom>
          <a:noFill/>
          <a:ln w="19050">
            <a:solidFill>
              <a:srgbClr val="0624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0" y="6583363"/>
            <a:ext cx="421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62465"/>
                </a:solidFill>
              </a:rPr>
              <a:t>Copyright Holland &amp; Hart LLP </a:t>
            </a:r>
            <a:r>
              <a:rPr lang="en-US" sz="1100" dirty="0" smtClean="0">
                <a:solidFill>
                  <a:srgbClr val="062465"/>
                </a:solidFill>
              </a:rPr>
              <a:t>2016. </a:t>
            </a:r>
            <a:r>
              <a:rPr lang="en-US" sz="1100" dirty="0">
                <a:solidFill>
                  <a:srgbClr val="062465"/>
                </a:solidFill>
              </a:rPr>
              <a:t>All Rights Reserved. </a:t>
            </a:r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4108450" y="6170613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4357688" y="6248400"/>
            <a:ext cx="56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71" y="6362342"/>
            <a:ext cx="2256679" cy="334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62465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85000"/>
        <a:buFont typeface="Wingdings" pitchFamily="2" charset="2"/>
        <a:defRPr sz="3200">
          <a:solidFill>
            <a:srgbClr val="06246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65000"/>
        <a:buFont typeface="Wingdings" pitchFamily="2" charset="2"/>
        <a:buChar char="u"/>
        <a:defRPr sz="2800">
          <a:solidFill>
            <a:srgbClr val="99000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990000"/>
        </a:buClr>
        <a:buSzPct val="80000"/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4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1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1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1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1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991518" y="1404705"/>
            <a:ext cx="69389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U.S. Export Controls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Comply with Commercial, Dual-Use, and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Defense Article Regulations and U.S. Trade Sanctions</a:t>
            </a:r>
            <a:endParaRPr lang="en-US" sz="2000" b="1" dirty="0">
              <a:solidFill>
                <a:srgbClr val="06246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3838470" y="1818250"/>
            <a:ext cx="615591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ct val="70000"/>
              </a:lnSpc>
              <a:spcBef>
                <a:spcPct val="10000"/>
              </a:spcBef>
            </a:pPr>
            <a:endParaRPr lang="en-US" sz="2200" dirty="0">
              <a:solidFill>
                <a:srgbClr val="062465"/>
              </a:solidFill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385060" y="3042444"/>
            <a:ext cx="5943600" cy="221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62465"/>
                </a:solidFill>
              </a:rPr>
              <a:t>U.S. Trade Sanctions Compliance </a:t>
            </a:r>
            <a:endParaRPr lang="en-US" sz="1800" b="1" dirty="0" smtClean="0">
              <a:solidFill>
                <a:srgbClr val="062465"/>
              </a:solidFill>
            </a:endParaRPr>
          </a:p>
          <a:p>
            <a:pPr algn="ctr">
              <a:lnSpc>
                <a:spcPct val="8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62465"/>
              </a:solidFill>
            </a:endParaRPr>
          </a:p>
          <a:p>
            <a:pPr algn="ctr">
              <a:lnSpc>
                <a:spcPct val="8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62465"/>
              </a:solidFill>
            </a:endParaRPr>
          </a:p>
          <a:p>
            <a:pPr algn="ctr">
              <a:lnSpc>
                <a:spcPct val="8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62465"/>
              </a:solidFill>
            </a:endParaRPr>
          </a:p>
          <a:p>
            <a:pPr algn="ctr">
              <a:lnSpc>
                <a:spcPct val="85000"/>
              </a:lnSpc>
              <a:spcBef>
                <a:spcPct val="10000"/>
              </a:spcBef>
              <a:defRPr/>
            </a:pPr>
            <a:endParaRPr lang="en-US" sz="1800" b="1" dirty="0">
              <a:solidFill>
                <a:srgbClr val="062465"/>
              </a:solidFill>
            </a:endParaRPr>
          </a:p>
          <a:p>
            <a:pPr algn="ctr">
              <a:lnSpc>
                <a:spcPct val="8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62465"/>
              </a:solidFill>
            </a:endParaRPr>
          </a:p>
          <a:p>
            <a:pPr algn="ctr">
              <a:lnSpc>
                <a:spcPct val="85000"/>
              </a:lnSpc>
              <a:spcBef>
                <a:spcPct val="10000"/>
              </a:spcBef>
              <a:defRPr/>
            </a:pPr>
            <a:endParaRPr lang="en-US" b="1" dirty="0" smtClean="0">
              <a:solidFill>
                <a:srgbClr val="062465"/>
              </a:solidFill>
            </a:endParaRPr>
          </a:p>
          <a:p>
            <a:pPr algn="ctr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b="1" dirty="0" smtClean="0">
                <a:solidFill>
                  <a:srgbClr val="062465"/>
                </a:solidFill>
              </a:rPr>
              <a:t>May 11, 2016</a:t>
            </a:r>
            <a:endParaRPr lang="en-US" b="1" dirty="0">
              <a:solidFill>
                <a:srgbClr val="062465"/>
              </a:solidFill>
            </a:endParaRPr>
          </a:p>
        </p:txBody>
      </p:sp>
      <p:grpSp>
        <p:nvGrpSpPr>
          <p:cNvPr id="2053" name="Group 14"/>
          <p:cNvGrpSpPr>
            <a:grpSpLocks/>
          </p:cNvGrpSpPr>
          <p:nvPr/>
        </p:nvGrpSpPr>
        <p:grpSpPr bwMode="auto">
          <a:xfrm>
            <a:off x="0" y="0"/>
            <a:ext cx="1803400" cy="6159500"/>
            <a:chOff x="0" y="0"/>
            <a:chExt cx="1136" cy="3880"/>
          </a:xfrm>
        </p:grpSpPr>
        <p:sp>
          <p:nvSpPr>
            <p:cNvPr id="205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135" cy="3833"/>
            </a:xfrm>
            <a:prstGeom prst="rect">
              <a:avLst/>
            </a:prstGeom>
            <a:solidFill>
              <a:srgbClr val="06246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059" name="Picture 16" descr="icon_half"/>
            <p:cNvPicPr>
              <a:picLocks noChangeAspect="1" noChangeArrowheads="1"/>
            </p:cNvPicPr>
            <p:nvPr/>
          </p:nvPicPr>
          <p:blipFill>
            <a:blip r:embed="rId3" cstate="print"/>
            <a:srcRect r="1559"/>
            <a:stretch>
              <a:fillRect/>
            </a:stretch>
          </p:blipFill>
          <p:spPr bwMode="auto">
            <a:xfrm>
              <a:off x="0" y="3354"/>
              <a:ext cx="113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Line 17"/>
          <p:cNvSpPr>
            <a:spLocks noChangeShapeType="1"/>
          </p:cNvSpPr>
          <p:nvPr/>
        </p:nvSpPr>
        <p:spPr bwMode="auto">
          <a:xfrm>
            <a:off x="339725" y="1077913"/>
            <a:ext cx="14700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5" name="Line 18"/>
          <p:cNvSpPr>
            <a:spLocks noChangeShapeType="1"/>
          </p:cNvSpPr>
          <p:nvPr/>
        </p:nvSpPr>
        <p:spPr bwMode="auto">
          <a:xfrm>
            <a:off x="1804988" y="1077913"/>
            <a:ext cx="7312025" cy="0"/>
          </a:xfrm>
          <a:prstGeom prst="line">
            <a:avLst/>
          </a:prstGeom>
          <a:noFill/>
          <a:ln w="19050">
            <a:solidFill>
              <a:srgbClr val="062465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0" y="6583363"/>
            <a:ext cx="421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solidFill>
                  <a:srgbClr val="062465"/>
                </a:solidFill>
              </a:rPr>
              <a:t>Copyright Holland &amp; Hart LLP </a:t>
            </a:r>
            <a:r>
              <a:rPr lang="en-US" sz="1100" dirty="0" smtClean="0">
                <a:solidFill>
                  <a:srgbClr val="062465"/>
                </a:solidFill>
              </a:rPr>
              <a:t>2016. </a:t>
            </a:r>
            <a:r>
              <a:rPr lang="en-US" sz="1100" dirty="0">
                <a:solidFill>
                  <a:srgbClr val="062465"/>
                </a:solidFill>
              </a:rPr>
              <a:t>All Rights Reserved. </a:t>
            </a:r>
          </a:p>
        </p:txBody>
      </p:sp>
      <p:pic>
        <p:nvPicPr>
          <p:cNvPr id="1028" name="Picture 4" descr="C:\Users\LC_Rodriguez-Johnson\AppData\Local\Microsoft\Windows\Temporary Internet Files\Content.IE5\9ZWG3Q4A\Worldmap_LandAndPolitica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615656"/>
            <a:ext cx="2096668" cy="10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OFAC: COUNTRY SANCTIONS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/>
              <a:t>Country Sanctions </a:t>
            </a:r>
          </a:p>
          <a:p>
            <a:pPr lvl="1">
              <a:spcAft>
                <a:spcPts val="1200"/>
              </a:spcAft>
              <a:buFont typeface="Times New Roman" pitchFamily="18" charset="0"/>
              <a:buChar char="♦"/>
            </a:pPr>
            <a:r>
              <a:rPr lang="en-US" dirty="0" smtClean="0"/>
              <a:t>OFAC administers U.S. trade sanctions on select countries  </a:t>
            </a:r>
          </a:p>
          <a:p>
            <a:pPr lvl="1">
              <a:spcAft>
                <a:spcPts val="1200"/>
              </a:spcAft>
              <a:buFont typeface="Times New Roman" pitchFamily="18" charset="0"/>
              <a:buChar char="♦"/>
            </a:pPr>
            <a:r>
              <a:rPr lang="en-US" dirty="0" smtClean="0"/>
              <a:t>These sanctions bar or restrict trade activity by U.S. individuals or companies</a:t>
            </a:r>
          </a:p>
          <a:p>
            <a:pPr lvl="1">
              <a:buNone/>
            </a:pPr>
            <a:endParaRPr lang="en-US" dirty="0" smtClean="0"/>
          </a:p>
          <a:p>
            <a:pPr hangingPunct="0">
              <a:buNone/>
            </a:pPr>
            <a:endParaRPr lang="en-US" sz="2400" dirty="0" smtClean="0"/>
          </a:p>
          <a:p>
            <a:pPr hangingPunct="0"/>
            <a:r>
              <a:rPr lang="en-US" sz="2400" dirty="0" smtClean="0"/>
              <a:t>  </a:t>
            </a:r>
          </a:p>
          <a:p>
            <a:pPr hangingPunct="0"/>
            <a:endParaRPr lang="en-US" sz="7200" dirty="0" smtClean="0"/>
          </a:p>
          <a:p>
            <a:pPr fontAlgn="t"/>
            <a:endParaRPr lang="en-US" sz="800" b="1" dirty="0" smtClean="0"/>
          </a:p>
          <a:p>
            <a:pPr fontAlgn="t"/>
            <a:endParaRPr lang="en-US" sz="800" b="1" dirty="0" smtClean="0"/>
          </a:p>
          <a:p>
            <a:pPr fontAlgn="t"/>
            <a:endParaRPr lang="en-US" sz="800" b="1" dirty="0" smtClean="0"/>
          </a:p>
          <a:p>
            <a:pPr fontAlgn="t"/>
            <a:endParaRPr lang="en-US" sz="800" b="1" dirty="0" smtClean="0"/>
          </a:p>
          <a:p>
            <a:pPr fontAlgn="t"/>
            <a:endParaRPr lang="en-US" sz="800" b="1" dirty="0" smtClean="0"/>
          </a:p>
          <a:p>
            <a:pPr fontAlgn="t"/>
            <a:endParaRPr lang="en-US" sz="800" dirty="0" smtClean="0"/>
          </a:p>
          <a:p>
            <a:pPr fontAlgn="t"/>
            <a:endParaRPr lang="en-US" sz="800" dirty="0" smtClean="0"/>
          </a:p>
          <a:p>
            <a:pPr fontAlgn="t"/>
            <a:endParaRPr lang="en-US" sz="800" dirty="0" smtClean="0"/>
          </a:p>
          <a:p>
            <a:pPr fontAlgn="t"/>
            <a:endParaRPr lang="en-US" sz="800" dirty="0" smtClean="0"/>
          </a:p>
          <a:p>
            <a:pPr fontAlgn="t"/>
            <a:endParaRPr lang="en-US" sz="800" dirty="0" smtClean="0"/>
          </a:p>
          <a:p>
            <a:pPr hangingPunct="0"/>
            <a:endParaRPr lang="en-US" sz="7200" dirty="0" smtClean="0"/>
          </a:p>
          <a:p>
            <a:pPr hangingPunct="0"/>
            <a:endParaRPr lang="en-US" sz="7200" dirty="0" smtClean="0"/>
          </a:p>
          <a:p>
            <a:pPr hangingPunct="0"/>
            <a:endParaRPr lang="en-US" sz="7200" dirty="0" smtClean="0"/>
          </a:p>
          <a:p>
            <a:pPr hangingPunct="0">
              <a:buNone/>
            </a:pPr>
            <a:endParaRPr lang="en-US" sz="7200" dirty="0" smtClean="0"/>
          </a:p>
          <a:p>
            <a:pPr marL="914400" indent="-914400" hangingPunct="0">
              <a:buFont typeface="+mj-lt"/>
              <a:buAutoNum type="arabicParenR"/>
            </a:pPr>
            <a:endParaRPr lang="en-US" sz="7200" dirty="0" smtClean="0"/>
          </a:p>
          <a:p>
            <a:pPr hangingPunct="0"/>
            <a:endParaRPr lang="en-US" sz="4500" dirty="0" smtClean="0"/>
          </a:p>
        </p:txBody>
      </p:sp>
      <p:pic>
        <p:nvPicPr>
          <p:cNvPr id="1026" name="Picture 2" descr="C:\Users\L_Rodriguez\AppData\Local\Microsoft\Windows\Temporary Internet Files\Content.IE5\44LBCZLC\MP9004424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685" y="4214949"/>
            <a:ext cx="3135086" cy="144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1973906" y="1329209"/>
            <a:ext cx="6959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50000"/>
              </a:spcBef>
              <a:buSzPct val="85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62465"/>
                </a:solidFill>
              </a:rPr>
              <a:t>Main Embargoed Countries</a:t>
            </a:r>
            <a:endParaRPr lang="en-US" sz="3200" dirty="0">
              <a:solidFill>
                <a:srgbClr val="062465"/>
              </a:solidFill>
            </a:endParaRPr>
          </a:p>
          <a:p>
            <a:pPr marL="742950" lvl="1" indent="-285750">
              <a:lnSpc>
                <a:spcPct val="85000"/>
              </a:lnSpc>
              <a:spcBef>
                <a:spcPct val="50000"/>
              </a:spcBef>
              <a:buSzPct val="85000"/>
              <a:buFont typeface="Wingdings" pitchFamily="2" charset="2"/>
              <a:buChar char="w"/>
            </a:pPr>
            <a:endParaRPr lang="en-US" sz="3200" dirty="0">
              <a:solidFill>
                <a:srgbClr val="990000"/>
              </a:solidFill>
            </a:endParaRPr>
          </a:p>
          <a:p>
            <a:pPr marL="1200150" lvl="2" indent="-285750">
              <a:lnSpc>
                <a:spcPct val="85000"/>
              </a:lnSpc>
              <a:spcBef>
                <a:spcPct val="50000"/>
              </a:spcBef>
              <a:buSzPct val="85000"/>
            </a:pPr>
            <a:endParaRPr lang="en-US" sz="3200" dirty="0">
              <a:solidFill>
                <a:srgbClr val="990000"/>
              </a:solidFill>
            </a:endParaRP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SzPct val="85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62465"/>
                </a:solidFill>
              </a:rPr>
              <a:t>But what about            and           ? 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SzPct val="85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62465"/>
                </a:solidFill>
              </a:rPr>
              <a:t>Each </a:t>
            </a:r>
            <a:r>
              <a:rPr lang="en-US" sz="3200" dirty="0">
                <a:solidFill>
                  <a:srgbClr val="062465"/>
                </a:solidFill>
              </a:rPr>
              <a:t>embargo regime is </a:t>
            </a:r>
            <a:r>
              <a:rPr lang="en-US" sz="3200" dirty="0" smtClean="0">
                <a:solidFill>
                  <a:srgbClr val="062465"/>
                </a:solidFill>
              </a:rPr>
              <a:t>different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SzPct val="85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62465"/>
                </a:solidFill>
              </a:rPr>
              <a:t>Embargoes change as U.S. foreign policy evolves  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SzPct val="85000"/>
            </a:pPr>
            <a:endParaRPr lang="en-US" sz="3200" dirty="0" smtClean="0">
              <a:solidFill>
                <a:srgbClr val="062465"/>
              </a:solidFill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1852613" y="217714"/>
            <a:ext cx="7291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OFAC: COUNTRY SANCTIONS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9653" name="Picture 5" descr="MCj01289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895" y="2074137"/>
            <a:ext cx="1052512" cy="776287"/>
          </a:xfrm>
          <a:prstGeom prst="rect">
            <a:avLst/>
          </a:prstGeom>
          <a:noFill/>
        </p:spPr>
      </p:pic>
      <p:pic>
        <p:nvPicPr>
          <p:cNvPr id="539654" name="Picture 6" descr="MCFL00136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9603" y="2061734"/>
            <a:ext cx="979487" cy="768350"/>
          </a:xfrm>
          <a:prstGeom prst="rect">
            <a:avLst/>
          </a:prstGeom>
          <a:noFill/>
        </p:spPr>
      </p:pic>
      <p:pic>
        <p:nvPicPr>
          <p:cNvPr id="539655" name="Picture 7" descr="MCFL00093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7628" y="2053001"/>
            <a:ext cx="935037" cy="754062"/>
          </a:xfrm>
          <a:prstGeom prst="rect">
            <a:avLst/>
          </a:prstGeom>
          <a:noFill/>
        </p:spPr>
      </p:pic>
      <p:pic>
        <p:nvPicPr>
          <p:cNvPr id="539656" name="Picture 8" descr="MCj012917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719" y="2021371"/>
            <a:ext cx="990600" cy="869950"/>
          </a:xfrm>
          <a:prstGeom prst="rect">
            <a:avLst/>
          </a:prstGeom>
          <a:noFill/>
        </p:spPr>
      </p:pic>
      <p:pic>
        <p:nvPicPr>
          <p:cNvPr id="2051" name="Picture 3" descr="C:\Users\LC_Rodriguez-Johnson\AppData\Local\Microsoft\Windows\Temporary Internet Files\Content.IE5\QMSU0Y8N\200px-Animated-Flag-North-Korea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33" y="3240262"/>
            <a:ext cx="976146" cy="6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C_Rodriguez-Johnson\AppData\Local\Microsoft\Windows\Temporary Internet Files\Content.IE5\LVXQ33Y6\Nuvola_Ukrainian_flag_alternat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37" y="3218981"/>
            <a:ext cx="813734" cy="7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1973906" y="1123407"/>
            <a:ext cx="6959600" cy="495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50000"/>
              </a:spcBef>
              <a:spcAft>
                <a:spcPts val="1200"/>
              </a:spcAft>
              <a:buSzPct val="85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62465"/>
                </a:solidFill>
              </a:rPr>
              <a:t>Other countries subject to OFAC targeted sanctions include: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Balkans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Belarus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Burma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Cote d’Ivoire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Democratic Republic of the Congo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Iraq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Lebanon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Liberia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Libya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North Korea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Somalia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Yemen</a:t>
            </a:r>
          </a:p>
          <a:p>
            <a:pPr marL="800100" lvl="1" indent="-3429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Times New Roman" pitchFamily="18" charset="0"/>
              <a:buChar char="♦"/>
            </a:pPr>
            <a:r>
              <a:rPr lang="en-US" sz="2000" dirty="0" smtClean="0">
                <a:solidFill>
                  <a:srgbClr val="990000"/>
                </a:solidFill>
              </a:rPr>
              <a:t>Zimbabwe</a:t>
            </a:r>
          </a:p>
          <a:p>
            <a:pPr marL="800100" lvl="1" indent="-342900">
              <a:lnSpc>
                <a:spcPct val="85000"/>
              </a:lnSpc>
              <a:spcBef>
                <a:spcPct val="50000"/>
              </a:spcBef>
              <a:buSzPct val="85000"/>
            </a:pPr>
            <a:endParaRPr lang="en-US" sz="3200" dirty="0">
              <a:solidFill>
                <a:srgbClr val="062465"/>
              </a:solidFill>
            </a:endParaRPr>
          </a:p>
          <a:p>
            <a:pPr marL="742950" lvl="1" indent="-285750">
              <a:lnSpc>
                <a:spcPct val="85000"/>
              </a:lnSpc>
              <a:spcBef>
                <a:spcPct val="50000"/>
              </a:spcBef>
              <a:buSzPct val="85000"/>
              <a:buFont typeface="Wingdings" pitchFamily="2" charset="2"/>
              <a:buChar char="w"/>
            </a:pPr>
            <a:endParaRPr lang="en-US" sz="3200" dirty="0">
              <a:solidFill>
                <a:srgbClr val="990000"/>
              </a:solidFill>
            </a:endParaRPr>
          </a:p>
          <a:p>
            <a:pPr marL="1200150" lvl="2" indent="-285750">
              <a:lnSpc>
                <a:spcPct val="85000"/>
              </a:lnSpc>
              <a:spcBef>
                <a:spcPct val="50000"/>
              </a:spcBef>
              <a:buSzPct val="85000"/>
            </a:pPr>
            <a:endParaRPr lang="en-US" sz="3200" dirty="0">
              <a:solidFill>
                <a:srgbClr val="990000"/>
              </a:solidFill>
            </a:endParaRP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SzPct val="85000"/>
            </a:pPr>
            <a:endParaRPr lang="en-US" sz="3200" dirty="0" smtClean="0">
              <a:solidFill>
                <a:srgbClr val="062465"/>
              </a:solidFill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1852613" y="217714"/>
            <a:ext cx="7291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OFAC: COUNTRY SANCTIONS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793875" y="1120775"/>
            <a:ext cx="6872288" cy="5141913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800" dirty="0" smtClean="0"/>
              <a:t>U.S. trade embargo in effect since 1963 - Cuba is </a:t>
            </a:r>
            <a:r>
              <a:rPr lang="en-US" altLang="en-US" sz="2800" b="1" dirty="0" smtClean="0"/>
              <a:t>not fully opened</a:t>
            </a:r>
            <a:r>
              <a:rPr lang="en-US" altLang="en-US" sz="2800" dirty="0" smtClean="0"/>
              <a:t> for U.S. business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sz="2600" dirty="0" smtClean="0"/>
              <a:t>Executive Action – Most recent on March 16, 2016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sz="2600" dirty="0" smtClean="0"/>
              <a:t>Congressional Action Required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dirty="0" smtClean="0"/>
              <a:t> </a:t>
            </a:r>
            <a:r>
              <a:rPr lang="en-US" altLang="en-US" sz="2800" dirty="0" smtClean="0"/>
              <a:t>Export, investments, facilitation restrictions remain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800" dirty="0" smtClean="0"/>
              <a:t>General licenses 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Tourist travel not authorized</a:t>
            </a:r>
            <a:endParaRPr lang="en-US" altLang="en-US" sz="2400" dirty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But Individual People-to-People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324600" cy="984250"/>
          </a:xfrm>
        </p:spPr>
        <p:txBody>
          <a:bodyPr/>
          <a:lstStyle/>
          <a:p>
            <a:pPr algn="l"/>
            <a:r>
              <a:rPr lang="en-US" altLang="en-US" sz="3600" smtClean="0">
                <a:effectLst/>
              </a:rPr>
              <a:t>OFAC: CUBAN SANCTIONS</a:t>
            </a:r>
          </a:p>
        </p:txBody>
      </p:sp>
    </p:spTree>
    <p:extLst>
      <p:ext uri="{BB962C8B-B14F-4D97-AF65-F5344CB8AC3E}">
        <p14:creationId xmlns:p14="http://schemas.microsoft.com/office/powerpoint/2010/main" val="2961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OFAC: CUBAN SANCTIONS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776413" y="1042988"/>
            <a:ext cx="6959600" cy="4775200"/>
          </a:xfrm>
        </p:spPr>
        <p:txBody>
          <a:bodyPr/>
          <a:lstStyle/>
          <a:p>
            <a:pPr marL="514350" indent="-457200">
              <a:spcAft>
                <a:spcPts val="600"/>
              </a:spcAft>
              <a:buFont typeface="Wingdings" pitchFamily="2" charset="2"/>
              <a:buChar char="§"/>
            </a:pPr>
            <a:endParaRPr lang="en-US" altLang="en-US" dirty="0" smtClean="0"/>
          </a:p>
          <a:p>
            <a:pPr marL="51435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dirty="0" smtClean="0"/>
              <a:t>Other transactions that are authorized under the sanctions include: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Certain financial transactions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Export of informational materials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Internet services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Provision of certain telecommunications services</a:t>
            </a:r>
          </a:p>
          <a:p>
            <a:pPr marL="1314450" lvl="2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Does not generally include the export of equipment.</a:t>
            </a:r>
          </a:p>
        </p:txBody>
      </p:sp>
    </p:spTree>
    <p:extLst>
      <p:ext uri="{BB962C8B-B14F-4D97-AF65-F5344CB8AC3E}">
        <p14:creationId xmlns:p14="http://schemas.microsoft.com/office/powerpoint/2010/main" val="31471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u="sng" dirty="0" smtClean="0">
                <a:solidFill>
                  <a:prstClr val="black"/>
                </a:solidFill>
              </a:rPr>
              <a:t/>
            </a:r>
            <a:br>
              <a:rPr lang="en-US" sz="4400" u="sng" dirty="0" smtClean="0">
                <a:solidFill>
                  <a:prstClr val="black"/>
                </a:solidFill>
              </a:rPr>
            </a:br>
            <a:r>
              <a:rPr lang="en-US" dirty="0" smtClean="0">
                <a:effectLst/>
              </a:rPr>
              <a:t>OFAC: IRANIAN SANCTIONS</a:t>
            </a:r>
            <a:r>
              <a:rPr lang="en-US" dirty="0" smtClean="0">
                <a:solidFill>
                  <a:prstClr val="black"/>
                </a:solidFill>
                <a:effectLst/>
              </a:rPr>
              <a:t/>
            </a:r>
            <a:br>
              <a:rPr lang="en-US" dirty="0" smtClean="0">
                <a:solidFill>
                  <a:prstClr val="black"/>
                </a:solidFill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938338" y="1277938"/>
            <a:ext cx="6959600" cy="47752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b="1" dirty="0" smtClean="0"/>
              <a:t>Implemented</a:t>
            </a:r>
            <a:r>
              <a:rPr lang="en-US" altLang="en-US" sz="2400" dirty="0" smtClean="0"/>
              <a:t> in 1987.  List of sanctions is growing with new laws and regulations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The sanctions contain many prohibitions, including: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 dirty="0" smtClean="0"/>
              <a:t>Prohibited conduct includes direct or indirect investments, trade or other conduct when a U.S. party, bank or other entity is involved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400" dirty="0" smtClean="0"/>
              <a:t>Exports to and imports from Iran are prohibited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 </a:t>
            </a:r>
            <a:r>
              <a:rPr lang="en-US" sz="2400" dirty="0"/>
              <a:t>Joint Comprehensive Plan of </a:t>
            </a:r>
            <a:r>
              <a:rPr lang="en-US" sz="2400" dirty="0" smtClean="0"/>
              <a:t>Action implemented January 16, 2016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u="sng" dirty="0" smtClean="0"/>
              <a:t>Only certain sanctions lifted</a:t>
            </a:r>
            <a:endParaRPr lang="en-US" sz="2400" b="1" u="sng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b="1" dirty="0" smtClean="0"/>
              <a:t>General License H</a:t>
            </a:r>
            <a:endParaRPr lang="en-US" alt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5847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u="sng" dirty="0" smtClean="0">
                <a:solidFill>
                  <a:prstClr val="black"/>
                </a:solidFill>
              </a:rPr>
              <a:t/>
            </a:r>
            <a:br>
              <a:rPr lang="en-US" sz="4400" u="sng" dirty="0" smtClean="0">
                <a:solidFill>
                  <a:prstClr val="black"/>
                </a:solidFill>
              </a:rPr>
            </a:br>
            <a:r>
              <a:rPr lang="en-US" dirty="0" smtClean="0">
                <a:effectLst/>
              </a:rPr>
              <a:t>OFAC: IRANIAN SANCTIONS</a:t>
            </a:r>
            <a:r>
              <a:rPr lang="en-US" dirty="0" smtClean="0">
                <a:solidFill>
                  <a:prstClr val="black"/>
                </a:solidFill>
                <a:effectLst/>
              </a:rPr>
              <a:t/>
            </a:r>
            <a:br>
              <a:rPr lang="en-US" dirty="0" smtClean="0">
                <a:solidFill>
                  <a:prstClr val="black"/>
                </a:solidFill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38338" y="1277938"/>
            <a:ext cx="6959600" cy="47752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b="1" dirty="0" smtClean="0"/>
              <a:t>General Policy of Denial for Specific Licenses, except: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Export of medicines, medical devices and agricultural products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Case by case basis, for example: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NGOs engaged in activities for the benefit of the Iranian people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Medical services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Educational and cultural activities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Environmental projects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 smtClean="0"/>
              <a:t>Payment of legal fees (blocked funds, parties)</a:t>
            </a:r>
          </a:p>
        </p:txBody>
      </p:sp>
    </p:spTree>
    <p:extLst>
      <p:ext uri="{BB962C8B-B14F-4D97-AF65-F5344CB8AC3E}">
        <p14:creationId xmlns:p14="http://schemas.microsoft.com/office/powerpoint/2010/main" val="25130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508" y="191589"/>
            <a:ext cx="6959600" cy="705394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OFAC: SUDANESE SANCTIONS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149531"/>
            <a:ext cx="6959600" cy="4946469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/>
              <a:t>Implemented</a:t>
            </a:r>
            <a:r>
              <a:rPr lang="en-US" sz="2400" dirty="0" smtClean="0"/>
              <a:t> in 1997 and expanded since by Executive Orders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The sanctions contain many prohibitions, including:</a:t>
            </a:r>
          </a:p>
          <a:p>
            <a:pPr lvl="1">
              <a:spcAft>
                <a:spcPts val="1200"/>
              </a:spcAft>
              <a:buFont typeface="Times New Roman" pitchFamily="18" charset="0"/>
              <a:buChar char="♦"/>
            </a:pPr>
            <a:r>
              <a:rPr lang="en-US" sz="2400" dirty="0" smtClean="0"/>
              <a:t>Prohibited conduct includes direct or indirect investments, trade or other conduct when a U.S. party, bank or other entity is involved</a:t>
            </a:r>
          </a:p>
          <a:p>
            <a:pPr lvl="2">
              <a:spcAft>
                <a:spcPts val="1200"/>
              </a:spcAft>
              <a:buClrTx/>
            </a:pPr>
            <a:r>
              <a:rPr lang="en-US" sz="2400" dirty="0" smtClean="0"/>
              <a:t>Certain exceptions apply – </a:t>
            </a:r>
            <a:r>
              <a:rPr lang="en-US" sz="2400" i="1" dirty="0" smtClean="0"/>
              <a:t>e.g</a:t>
            </a:r>
            <a:r>
              <a:rPr lang="en-US" sz="2400" dirty="0" smtClean="0"/>
              <a:t>., non-commercial remittances through non-Sudanese government-owned banks</a:t>
            </a:r>
          </a:p>
          <a:p>
            <a:pPr lvl="1">
              <a:spcAft>
                <a:spcPts val="1200"/>
              </a:spcAft>
              <a:buFont typeface="Times New Roman" pitchFamily="18" charset="0"/>
              <a:buChar char="♦"/>
            </a:pPr>
            <a:r>
              <a:rPr lang="en-US" sz="2400" dirty="0" smtClean="0"/>
              <a:t>Exports to and imports from Sudan are prohibited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South Sudan </a:t>
            </a:r>
            <a:r>
              <a:rPr lang="en-US" sz="2400" b="1" dirty="0" smtClean="0">
                <a:solidFill>
                  <a:srgbClr val="990000"/>
                </a:solidFill>
                <a:latin typeface="Times New Roman"/>
                <a:cs typeface="Times New Roman"/>
              </a:rPr>
              <a:t>≠ </a:t>
            </a:r>
            <a:r>
              <a:rPr lang="en-US" sz="2400" dirty="0" smtClean="0">
                <a:latin typeface="Times New Roman"/>
                <a:cs typeface="Times New Roman"/>
              </a:rPr>
              <a:t>Sudan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OFAC: SYRIAN SANCTIONS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257" y="1097280"/>
            <a:ext cx="6959600" cy="493776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/>
              <a:t>Implemented</a:t>
            </a:r>
            <a:r>
              <a:rPr lang="en-US" sz="2400" dirty="0" smtClean="0"/>
              <a:t> in 2004 and continuously expanded through Executive Orders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Until August 18, 2011, generally prohibited exports of U.S. goods and conducting business with blocked parties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Current sanctions against Syria also prohibit:</a:t>
            </a:r>
          </a:p>
          <a:p>
            <a:pPr lvl="1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400" dirty="0" smtClean="0"/>
              <a:t>New investment in Syria by U.S. persons</a:t>
            </a:r>
          </a:p>
          <a:p>
            <a:pPr lvl="1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400" dirty="0" smtClean="0"/>
              <a:t>Facilitation by U.S. persons (</a:t>
            </a:r>
            <a:r>
              <a:rPr lang="en-US" sz="2400" i="1" dirty="0" smtClean="0"/>
              <a:t>i.e.</a:t>
            </a:r>
            <a:r>
              <a:rPr lang="en-US" sz="2400" dirty="0" smtClean="0"/>
              <a:t>, services)</a:t>
            </a:r>
          </a:p>
          <a:p>
            <a:pPr lvl="1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400" dirty="0" smtClean="0"/>
              <a:t>Financial transactions, trade or other conduct when a U.S. party, bank or other entity is involved</a:t>
            </a:r>
          </a:p>
          <a:p>
            <a:pPr lvl="1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400" dirty="0" smtClean="0"/>
              <a:t>Exports to and imports from Syria</a:t>
            </a:r>
          </a:p>
          <a:p>
            <a:pPr lvl="1">
              <a:spcAft>
                <a:spcPts val="600"/>
              </a:spcAft>
              <a:buFont typeface="Times New Roman" pitchFamily="18" charset="0"/>
              <a:buChar char="♦"/>
            </a:pPr>
            <a:endParaRPr lang="en-US" sz="2400" dirty="0" smtClean="0"/>
          </a:p>
          <a:p>
            <a:pPr marL="514350" indent="-514350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/>
              </a:rPr>
              <a:t>OFAC: OTHER SANCTION PROGRAMS</a:t>
            </a:r>
            <a:endParaRPr lang="en-US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186543"/>
            <a:ext cx="6959600" cy="517942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/>
              <a:t>North Korean Sanctions </a:t>
            </a:r>
            <a:endParaRPr lang="en-US" sz="2600" dirty="0" smtClean="0"/>
          </a:p>
          <a:p>
            <a:pPr lvl="1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000" dirty="0" smtClean="0"/>
              <a:t>Prohibit</a:t>
            </a:r>
            <a:r>
              <a:rPr lang="en-US" sz="2000" b="1" dirty="0" smtClean="0"/>
              <a:t> </a:t>
            </a:r>
            <a:r>
              <a:rPr lang="en-US" sz="2000" dirty="0" smtClean="0"/>
              <a:t>import of goods, technology and services from North Korea without a license</a:t>
            </a:r>
          </a:p>
          <a:p>
            <a:pPr lvl="1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000" dirty="0" smtClean="0"/>
              <a:t>Transactions with blocked parties</a:t>
            </a:r>
          </a:p>
          <a:p>
            <a:pPr lvl="2">
              <a:spcAft>
                <a:spcPts val="1200"/>
              </a:spcAft>
              <a:buClrTx/>
            </a:pPr>
            <a:r>
              <a:rPr lang="en-US" sz="2000" dirty="0" smtClean="0"/>
              <a:t>Export only if transactions with blocked parties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/>
              <a:t>Crimea</a:t>
            </a:r>
          </a:p>
          <a:p>
            <a:pPr lvl="1">
              <a:spcAft>
                <a:spcPts val="600"/>
              </a:spcAft>
              <a:buClr>
                <a:srgbClr val="9A0000"/>
              </a:buClr>
              <a:buFont typeface="Times New Roman" panose="02020603050405020304" pitchFamily="18" charset="0"/>
              <a:buChar char="♦"/>
            </a:pPr>
            <a:r>
              <a:rPr lang="en-US" sz="2000" dirty="0" smtClean="0">
                <a:solidFill>
                  <a:srgbClr val="9A0000"/>
                </a:solidFill>
              </a:rPr>
              <a:t>Prohibit</a:t>
            </a:r>
            <a:r>
              <a:rPr lang="en-US" sz="2000" b="1" dirty="0" smtClean="0">
                <a:solidFill>
                  <a:srgbClr val="9A0000"/>
                </a:solidFill>
              </a:rPr>
              <a:t> </a:t>
            </a:r>
            <a:r>
              <a:rPr lang="en-US" sz="2000" dirty="0" smtClean="0">
                <a:solidFill>
                  <a:srgbClr val="9A0000"/>
                </a:solidFill>
              </a:rPr>
              <a:t>virtually all direct and indirect transactions by U.S. persons originating in or to Crimea</a:t>
            </a:r>
          </a:p>
          <a:p>
            <a:pPr lvl="1">
              <a:spcAft>
                <a:spcPts val="600"/>
              </a:spcAft>
              <a:buClr>
                <a:srgbClr val="9A0000"/>
              </a:buClr>
              <a:buFont typeface="Times New Roman" panose="02020603050405020304" pitchFamily="18" charset="0"/>
              <a:buChar char="♦"/>
            </a:pPr>
            <a:r>
              <a:rPr lang="en-US" sz="2000" dirty="0" smtClean="0">
                <a:solidFill>
                  <a:srgbClr val="9A0000"/>
                </a:solidFill>
              </a:rPr>
              <a:t>Not a country – Region of Ukraine</a:t>
            </a:r>
            <a:endParaRPr lang="en-US" sz="2600" b="1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/>
              <a:t>Burma (Myanmar)</a:t>
            </a:r>
            <a:endParaRPr lang="en-US" sz="2600" dirty="0" smtClean="0"/>
          </a:p>
          <a:p>
            <a:pPr lvl="1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000" dirty="0" smtClean="0"/>
              <a:t>General licenses now authorizes importation of Burma-origin goods and authorizing the export and re-export of financial services and new investment in Burma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Disclaimer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955800" y="1235075"/>
            <a:ext cx="6959600" cy="4860925"/>
          </a:xfrm>
        </p:spPr>
        <p:txBody>
          <a:bodyPr/>
          <a:lstStyle/>
          <a:p>
            <a:pPr marL="0" lvl="1">
              <a:buFont typeface="Wingdings" pitchFamily="2" charset="2"/>
              <a:buNone/>
            </a:pPr>
            <a:r>
              <a:rPr lang="en-US" altLang="en-US" sz="2200" smtClean="0">
                <a:solidFill>
                  <a:srgbClr val="062465"/>
                </a:solidFill>
              </a:rPr>
              <a:t>This presentation, related materials and subsequent discussion are provided for educational purposes only.  They do not constitute legal advice nor do they necessarily reflect the views of Holland &amp; Hart LLP or any of its attorneys other than the speaker. This presentation is not intended to create an attorney-client relationship between you and Holland &amp; Hart LLP. If you have specific questions as to the application of the law to your activities, you should seek the advice of your legal counsel.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006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OFAC: PROHIBITED PARTIES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U.S. Blocked Parties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Specially Designated Nationals List (“SDNL”)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Individuals on the blocked party registers are frequently “Specially Designated Nationals” or “SDNs”  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Foreign Sanctions Evaders Lists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Sectoral Sanctions List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lists are maintained by the U.S. Departments of Commerce and State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Consolidated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https://build.export.gov/main/ecr/eg_main_023148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OFAC: PENALTIES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166949"/>
            <a:ext cx="6959600" cy="492905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 dirty="0" smtClean="0"/>
              <a:t>Criminal Penalties (IEEPA) </a:t>
            </a:r>
            <a:r>
              <a:rPr lang="en-US" sz="2600" dirty="0" smtClean="0"/>
              <a:t>for violating the most OFAC regulations range up to 20 years in prison, and up to $1,000,000 in fines</a:t>
            </a:r>
          </a:p>
          <a:p>
            <a:pPr lvl="1">
              <a:buFont typeface="Times New Roman" pitchFamily="18" charset="0"/>
              <a:buChar char="♦"/>
            </a:pPr>
            <a:r>
              <a:rPr lang="en-US" sz="2400" dirty="0" smtClean="0"/>
              <a:t>Cuban Sanctions (TWEA) – $1,000,000 / $100,000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/>
              <a:t>Civil Penalties  (IEEPA) </a:t>
            </a:r>
            <a:r>
              <a:rPr lang="en-US" sz="2800" dirty="0" smtClean="0"/>
              <a:t>up to $250,000 per violation   </a:t>
            </a:r>
          </a:p>
          <a:p>
            <a:pPr lvl="1">
              <a:buFont typeface="Times New Roman" pitchFamily="18" charset="0"/>
              <a:buChar char="♦"/>
            </a:pPr>
            <a:r>
              <a:rPr lang="en-US" sz="2400" dirty="0" smtClean="0"/>
              <a:t>Cuban Sanctions (TWEA) –  $65,000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Transactions can be parsed to produce potentially multiple violations for each non-compliant transaction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OFAC: SPECIAL COMPLIANCE RISKS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166949"/>
            <a:ext cx="6959600" cy="492905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/>
              <a:t>Non-listed Sanctioned Parties</a:t>
            </a:r>
            <a:endParaRPr lang="en-US" sz="2800" dirty="0" smtClean="0"/>
          </a:p>
          <a:p>
            <a:pPr lvl="1">
              <a:buFont typeface="Times New Roman" pitchFamily="18" charset="0"/>
              <a:buChar char="♦"/>
            </a:pPr>
            <a:r>
              <a:rPr lang="en-US" sz="2400" dirty="0" smtClean="0"/>
              <a:t>Parties with an interest (e.g., ownership, control) in a blocked party</a:t>
            </a:r>
          </a:p>
          <a:p>
            <a:pPr lvl="1">
              <a:buFont typeface="Times New Roman" pitchFamily="18" charset="0"/>
              <a:buChar char="♦"/>
            </a:pPr>
            <a:r>
              <a:rPr lang="en-US" sz="2400" dirty="0" smtClean="0"/>
              <a:t>Foreign ownership changes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/>
              <a:t>Facilitation of a prohibited transaction</a:t>
            </a:r>
            <a:endParaRPr lang="en-US" sz="2800" dirty="0" smtClean="0"/>
          </a:p>
          <a:p>
            <a:pPr lvl="1">
              <a:buFont typeface="Times New Roman" pitchFamily="18" charset="0"/>
              <a:buChar char="♦"/>
            </a:pPr>
            <a:r>
              <a:rPr lang="en-US" sz="2400" dirty="0" smtClean="0"/>
              <a:t>Financing, legal/compliance support or counseling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Mandatory financial institution reporting (Suspicious Activity Reports)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Exceeding the scope of a General License or exemption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/>
          </a:p>
          <a:p>
            <a:pPr>
              <a:buFont typeface="Wingdings" pitchFamily="2" charset="2"/>
              <a:buChar char="§"/>
            </a:pPr>
            <a:endParaRPr lang="en-US" sz="28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6" name="Picture 4" descr="C:\Users\L_Rodriguez\AppData\Local\Microsoft\Windows\Temporary Internet Files\Content.IE5\4KJJBLAB\MP9003826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331" y="1915886"/>
            <a:ext cx="3191691" cy="26125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400" b="1" dirty="0" smtClean="0"/>
              <a:t>Introductions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EAR / ITAR Overview</a:t>
            </a:r>
            <a:r>
              <a:rPr lang="en-US" altLang="en-US" sz="24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Licensing and Commodity Jurisdiction</a:t>
            </a:r>
            <a:endParaRPr lang="en-US" altLang="en-US" sz="2400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err="1">
                <a:solidFill>
                  <a:srgbClr val="CC3300"/>
                </a:solidFill>
              </a:rPr>
              <a:t>OFAC</a:t>
            </a:r>
            <a:r>
              <a:rPr lang="en-US" sz="2400" b="1" dirty="0">
                <a:solidFill>
                  <a:srgbClr val="CC3300"/>
                </a:solidFill>
              </a:rPr>
              <a:t> Compliance</a:t>
            </a:r>
            <a:r>
              <a:rPr lang="en-US" altLang="en-US" sz="2400" b="1" dirty="0">
                <a:solidFill>
                  <a:srgbClr val="CC33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b="1" dirty="0" smtClean="0"/>
              <a:t>Lunch Keynotes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62465"/>
                </a:solidFill>
              </a:rPr>
              <a:t>Economic Espionage and Theft of Trade Secrets</a:t>
            </a:r>
            <a:r>
              <a:rPr lang="en-US" altLang="en-US" sz="2400" b="1" dirty="0">
                <a:solidFill>
                  <a:srgbClr val="062465"/>
                </a:solidFill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62465"/>
                </a:solidFill>
              </a:rPr>
              <a:t>Export </a:t>
            </a:r>
            <a:r>
              <a:rPr lang="en-US" sz="2400" b="1" i="1" dirty="0">
                <a:solidFill>
                  <a:srgbClr val="062465"/>
                </a:solidFill>
              </a:rPr>
              <a:t>Regulations Enforcement</a:t>
            </a:r>
            <a:endParaRPr lang="en-US" sz="2400" b="1" dirty="0">
              <a:solidFill>
                <a:srgbClr val="06246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Export </a:t>
            </a:r>
            <a:r>
              <a:rPr lang="en-US" sz="2400" b="1" dirty="0"/>
              <a:t>Control Reform Initiative </a:t>
            </a:r>
            <a:r>
              <a:rPr lang="en-US" sz="2400" b="1" dirty="0" smtClean="0"/>
              <a:t>Update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ITAR Registration Requirements (Including ITAR Part 129 Brokering</a:t>
            </a:r>
            <a:r>
              <a:rPr lang="en-US" sz="2400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Export Controls Compliance Programs (Including Key Lists to Check) and Voluntary Disclosures</a:t>
            </a:r>
          </a:p>
        </p:txBody>
      </p:sp>
    </p:spTree>
    <p:extLst>
      <p:ext uri="{BB962C8B-B14F-4D97-AF65-F5344CB8AC3E}">
        <p14:creationId xmlns:p14="http://schemas.microsoft.com/office/powerpoint/2010/main" val="12731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389" y="1262744"/>
            <a:ext cx="68536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62465"/>
                </a:solidFill>
              </a:rPr>
              <a:t>Many countries </a:t>
            </a:r>
            <a:r>
              <a:rPr lang="en-US" dirty="0" smtClean="0">
                <a:solidFill>
                  <a:srgbClr val="062465"/>
                </a:solidFill>
              </a:rPr>
              <a:t>have trade control laws that regulate international conduct </a:t>
            </a:r>
            <a:br>
              <a:rPr lang="en-US" dirty="0" smtClean="0">
                <a:solidFill>
                  <a:srgbClr val="062465"/>
                </a:solidFill>
              </a:rPr>
            </a:br>
            <a:endParaRPr lang="en-US" dirty="0" smtClean="0">
              <a:solidFill>
                <a:srgbClr val="062465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62465"/>
                </a:solidFill>
              </a:rPr>
              <a:t>The United States </a:t>
            </a:r>
            <a:r>
              <a:rPr lang="en-US" dirty="0" smtClean="0">
                <a:solidFill>
                  <a:srgbClr val="062465"/>
                </a:solidFill>
              </a:rPr>
              <a:t>trade control laws not only impact U.S. companies; they have extraterritorial application</a:t>
            </a:r>
            <a:br>
              <a:rPr lang="en-US" dirty="0" smtClean="0">
                <a:solidFill>
                  <a:srgbClr val="062465"/>
                </a:solidFill>
              </a:rPr>
            </a:br>
            <a:endParaRPr lang="en-US" dirty="0" smtClean="0">
              <a:solidFill>
                <a:srgbClr val="062465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62465"/>
                </a:solidFill>
              </a:rPr>
              <a:t>Penalties</a:t>
            </a:r>
            <a:r>
              <a:rPr lang="en-US" dirty="0" smtClean="0">
                <a:solidFill>
                  <a:srgbClr val="062465"/>
                </a:solidFill>
              </a:rPr>
              <a:t> can be assessed by the U.S. Government against both U.S. and non-US companies that violate U.S. trade laws (including monetary fines, loss of access to the U.S. commercial and financial markets and other penalties)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02971" y="174172"/>
            <a:ext cx="6392091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rgbClr val="06246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SHOULD YOU CARE ABOUT U.S. TRADE SANCTIONS?</a:t>
            </a:r>
            <a:endParaRPr lang="en-US" sz="2800" b="1" dirty="0">
              <a:solidFill>
                <a:srgbClr val="06246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U.S. </a:t>
            </a:r>
            <a:r>
              <a:rPr lang="en-US" sz="3200" dirty="0" smtClean="0"/>
              <a:t>TRADE SANCTIONS</a:t>
            </a:r>
            <a:br>
              <a:rPr lang="en-US" sz="3200" dirty="0" smtClean="0"/>
            </a:br>
            <a:r>
              <a:rPr lang="en-US" sz="3200" dirty="0" smtClean="0"/>
              <a:t>LAWS </a:t>
            </a:r>
            <a:r>
              <a:rPr lang="en-US" sz="3200" dirty="0"/>
              <a:t>IN GENERAL</a:t>
            </a:r>
            <a:r>
              <a:rPr lang="en-US" sz="3000" dirty="0"/>
              <a:t> 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u="sng" dirty="0">
                <a:solidFill>
                  <a:srgbClr val="990000"/>
                </a:solidFill>
              </a:rPr>
              <a:t>With whom </a:t>
            </a:r>
            <a:r>
              <a:rPr lang="en-US" u="sng" dirty="0" smtClean="0">
                <a:solidFill>
                  <a:srgbClr val="990000"/>
                </a:solidFill>
              </a:rPr>
              <a:t>do we </a:t>
            </a:r>
            <a:r>
              <a:rPr lang="en-US" u="sng" dirty="0">
                <a:solidFill>
                  <a:srgbClr val="990000"/>
                </a:solidFill>
              </a:rPr>
              <a:t>conduct business?</a:t>
            </a:r>
          </a:p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What </a:t>
            </a:r>
            <a:r>
              <a:rPr lang="en-US" dirty="0" smtClean="0">
                <a:solidFill>
                  <a:srgbClr val="002060"/>
                </a:solidFill>
              </a:rPr>
              <a:t>type of international transactions do we conduct (exports, foreign investments, sales, acquisitions or financial dealings)?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Where do we conduct this business?</a:t>
            </a:r>
            <a:endParaRPr lang="en-US" dirty="0">
              <a:solidFill>
                <a:srgbClr val="002060"/>
              </a:solidFill>
            </a:endParaRPr>
          </a:p>
          <a:p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How can we empirically </a:t>
            </a:r>
            <a:r>
              <a:rPr lang="en-US" dirty="0"/>
              <a:t>demonstrate compliance?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 LEGAL CONCERNS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Trade Controls Laws (with whom we conduct business)</a:t>
            </a:r>
          </a:p>
          <a:p>
            <a:pPr lvl="2">
              <a:spcAft>
                <a:spcPts val="1200"/>
              </a:spcAft>
              <a:buFont typeface="Times New Roman" pitchFamily="18" charset="0"/>
              <a:buChar char="♦"/>
            </a:pPr>
            <a:r>
              <a:rPr lang="en-US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U.S. Blocked Party Lists</a:t>
            </a:r>
          </a:p>
          <a:p>
            <a:pPr lvl="2">
              <a:spcAft>
                <a:spcPts val="1200"/>
              </a:spcAft>
              <a:buFont typeface="Times New Roman" pitchFamily="18" charset="0"/>
              <a:buChar char="♦"/>
            </a:pPr>
            <a:r>
              <a:rPr lang="en-US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Country embargoes and sanctions</a:t>
            </a:r>
          </a:p>
          <a:p>
            <a:pPr lvl="2">
              <a:spcAft>
                <a:spcPts val="1200"/>
              </a:spcAft>
              <a:buFont typeface="Times New Roman" pitchFamily="18" charset="0"/>
              <a:buChar char="♦"/>
            </a:pPr>
            <a:r>
              <a:rPr lang="en-US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United Nations Security Council Sanctions (restrictions on countries and individuals)</a:t>
            </a:r>
          </a:p>
          <a:p>
            <a:pPr lvl="2">
              <a:spcAft>
                <a:spcPts val="1200"/>
              </a:spcAft>
              <a:buFont typeface="Times New Roman" pitchFamily="18" charset="0"/>
              <a:buChar char="♦"/>
            </a:pPr>
            <a:r>
              <a:rPr lang="en-US" sz="2400" dirty="0" smtClean="0">
                <a:solidFill>
                  <a:srgbClr val="990000"/>
                </a:solidFill>
              </a:rPr>
              <a:t>Foreign country or territory sanctions       (EU, individual country                                sanctions) </a:t>
            </a:r>
          </a:p>
        </p:txBody>
      </p:sp>
      <p:pic>
        <p:nvPicPr>
          <p:cNvPr id="1028" name="Picture 4" descr="C:\Users\DJ_Glynn\AppData\Local\Microsoft\Windows\Temporary Internet Files\Content.IE5\I0LH0DE5\MP9004424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710228"/>
            <a:ext cx="2231571" cy="1491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U.S. TRADE SANCTIONS LAWS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219200"/>
            <a:ext cx="69596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Summary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Office of Foreign Assets Control (OFAC) is part of the U.S. Department of Treasury.  It enforces U.S. economic sanctions against specific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countries,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well against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individuals and companies</a:t>
            </a: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Global Reach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OFAC also imposes restrictions on U.S. persons working globally and prevents these persons from facilitating or approving transactions that would be prohibited if performed in the U.S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2050" name="Picture 2" descr="C:\Users\L_Rodriguez\AppData\Local\Microsoft\Windows\Temporary Internet Files\Content.IE5\CU21YFFO\MC9004326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169" y="436234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OFAC: JURISDICTION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900" b="1" dirty="0" smtClean="0"/>
              <a:t>OFAC sanctions apply to</a:t>
            </a:r>
            <a:r>
              <a:rPr lang="en-US" sz="2900" dirty="0" smtClean="0"/>
              <a:t>:</a:t>
            </a:r>
          </a:p>
          <a:p>
            <a:pPr marL="971550" lvl="1" indent="-514350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900" dirty="0" smtClean="0"/>
              <a:t>U.S. citizens and permanent residents wherever located</a:t>
            </a:r>
          </a:p>
          <a:p>
            <a:pPr marL="971550" lvl="1" indent="-514350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900" dirty="0" smtClean="0"/>
              <a:t>Persons, even if visa holders, located in the U.S.</a:t>
            </a:r>
          </a:p>
          <a:p>
            <a:pPr marL="971550" lvl="1" indent="-514350">
              <a:spcAft>
                <a:spcPts val="600"/>
              </a:spcAft>
              <a:buFont typeface="Times New Roman" pitchFamily="18" charset="0"/>
              <a:buChar char="♦"/>
            </a:pPr>
            <a:r>
              <a:rPr lang="en-US" sz="2900" dirty="0" smtClean="0"/>
              <a:t>Persons engaging in transactions that involve property in or otherwise subject to the jurisdiction of the U.S.</a:t>
            </a:r>
          </a:p>
          <a:p>
            <a:pPr marL="651510" indent="-514350">
              <a:buFont typeface="Wingdings" pitchFamily="2" charset="2"/>
              <a:buChar char="§"/>
            </a:pPr>
            <a:endParaRPr lang="en-US" dirty="0" smtClean="0"/>
          </a:p>
          <a:p>
            <a:pPr marL="971550" lvl="1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OFAC: JURISDICTION (Cont.)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b="1" dirty="0" smtClean="0"/>
              <a:t>Extended Jurisdiction </a:t>
            </a:r>
            <a:r>
              <a:rPr lang="en-US" sz="3000" dirty="0" smtClean="0"/>
              <a:t>-</a:t>
            </a:r>
            <a:r>
              <a:rPr lang="en-US" sz="3000" b="1" dirty="0" smtClean="0"/>
              <a:t> </a:t>
            </a:r>
            <a:r>
              <a:rPr lang="en-US" sz="3000" dirty="0" smtClean="0"/>
              <a:t>If OFAC determines a non-U.S. party is violating OFAC sanctions: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 smtClean="0"/>
              <a:t>OFAC can place that party on the Specially Designated Nationals List and preclude it from doing business with any U.S. party (banks, for example) and a majority of the international community</a:t>
            </a:r>
          </a:p>
          <a:p>
            <a:endParaRPr lang="en-US" dirty="0"/>
          </a:p>
        </p:txBody>
      </p:sp>
      <p:pic>
        <p:nvPicPr>
          <p:cNvPr id="4" name="Picture 2" descr="C:\Users\DJ_Glynn\AppData\Local\Microsoft\Windows\Temporary Internet Files\Content.IE5\090PE09T\MC9001407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028" y="4493751"/>
            <a:ext cx="1788432" cy="1609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HPowerpoint_white">
  <a:themeElements>
    <a:clrScheme name="HHPowerpoint_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HPowerpoint_whi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HPowerpoint_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HPowerpoint_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Powerpoint_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Powerpoint_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Powerpoint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Powerpoint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Powerpoint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1099</Words>
  <Application>Microsoft Office PowerPoint</Application>
  <PresentationFormat>On-screen Show (4:3)</PresentationFormat>
  <Paragraphs>195</Paragraphs>
  <Slides>23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HHPowerpoint_white</vt:lpstr>
      <vt:lpstr>PowerPoint Presentation</vt:lpstr>
      <vt:lpstr>Disclaimer</vt:lpstr>
      <vt:lpstr>AGENDA</vt:lpstr>
      <vt:lpstr>PowerPoint Presentation</vt:lpstr>
      <vt:lpstr>U.S. TRADE SANCTIONS LAWS IN GENERAL </vt:lpstr>
      <vt:lpstr>KEY LEGAL CONCERNS</vt:lpstr>
      <vt:lpstr>U.S. TRADE SANCTIONS LAWS</vt:lpstr>
      <vt:lpstr>OFAC: JURISDICTION</vt:lpstr>
      <vt:lpstr>OFAC: JURISDICTION (Cont.)</vt:lpstr>
      <vt:lpstr>OFAC: COUNTRY SANCTIONS</vt:lpstr>
      <vt:lpstr>PowerPoint Presentation</vt:lpstr>
      <vt:lpstr>PowerPoint Presentation</vt:lpstr>
      <vt:lpstr>OFAC: CUBAN SANCTIONS</vt:lpstr>
      <vt:lpstr>OFAC: CUBAN SANCTIONS</vt:lpstr>
      <vt:lpstr> OFAC: IRANIAN SANCTIONS </vt:lpstr>
      <vt:lpstr> OFAC: IRANIAN SANCTIONS </vt:lpstr>
      <vt:lpstr>OFAC: SUDANESE SANCTIONS</vt:lpstr>
      <vt:lpstr>OFAC: SYRIAN SANCTIONS</vt:lpstr>
      <vt:lpstr>OFAC: OTHER SANCTION PROGRAMS</vt:lpstr>
      <vt:lpstr>OFAC: PROHIBITED PARTIES</vt:lpstr>
      <vt:lpstr>OFAC: PENALTIES</vt:lpstr>
      <vt:lpstr>OFAC: SPECIAL COMPLIANCE RISKS</vt:lpstr>
      <vt:lpstr>QUESTIONS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Laura Squyres</cp:lastModifiedBy>
  <cp:revision>96</cp:revision>
  <cp:lastPrinted>2011-09-22T22:48:27Z</cp:lastPrinted>
  <dcterms:modified xsi:type="dcterms:W3CDTF">2016-05-10T22:04:36Z</dcterms:modified>
</cp:coreProperties>
</file>